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25" r:id="rId12"/>
    <p:sldId id="266" r:id="rId13"/>
    <p:sldId id="267" r:id="rId14"/>
    <p:sldId id="312" r:id="rId15"/>
    <p:sldId id="313" r:id="rId16"/>
    <p:sldId id="319" r:id="rId17"/>
    <p:sldId id="270" r:id="rId18"/>
    <p:sldId id="271" r:id="rId19"/>
    <p:sldId id="272" r:id="rId20"/>
    <p:sldId id="314" r:id="rId21"/>
    <p:sldId id="315" r:id="rId22"/>
    <p:sldId id="323" r:id="rId23"/>
    <p:sldId id="326" r:id="rId24"/>
    <p:sldId id="317" r:id="rId25"/>
    <p:sldId id="273" r:id="rId26"/>
    <p:sldId id="274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324" r:id="rId35"/>
    <p:sldId id="283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7" r:id="rId48"/>
    <p:sldId id="296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75ECB198-CBAE-4956-8087-65B3AE63F554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325"/>
            <p14:sldId id="266"/>
            <p14:sldId id="267"/>
            <p14:sldId id="312"/>
            <p14:sldId id="313"/>
            <p14:sldId id="319"/>
            <p14:sldId id="270"/>
            <p14:sldId id="271"/>
            <p14:sldId id="272"/>
            <p14:sldId id="314"/>
            <p14:sldId id="315"/>
            <p14:sldId id="323"/>
            <p14:sldId id="326"/>
            <p14:sldId id="317"/>
            <p14:sldId id="273"/>
            <p14:sldId id="274"/>
            <p14:sldId id="276"/>
            <p14:sldId id="277"/>
            <p14:sldId id="278"/>
            <p14:sldId id="279"/>
            <p14:sldId id="280"/>
            <p14:sldId id="281"/>
            <p14:sldId id="282"/>
            <p14:sldId id="324"/>
            <p14:sldId id="283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7"/>
            <p14:sldId id="296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4580" autoAdjust="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2236A1-A236-4F2B-9B54-FA38E429626D}" type="datetimeFigureOut">
              <a:rPr lang="pl-PL" smtClean="0"/>
              <a:t>11.06.2019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943E7-E93E-4AC1-9C85-E92B15BE4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9713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2236A1-A236-4F2B-9B54-FA38E429626D}" type="datetimeFigureOut">
              <a:rPr lang="pl-PL" smtClean="0"/>
              <a:t>11.06.2019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943E7-E93E-4AC1-9C85-E92B15BE4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259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2236A1-A236-4F2B-9B54-FA38E429626D}" type="datetimeFigureOut">
              <a:rPr lang="pl-PL" smtClean="0"/>
              <a:t>11.06.2019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943E7-E93E-4AC1-9C85-E92B15BE4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5560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2236A1-A236-4F2B-9B54-FA38E429626D}" type="datetimeFigureOut">
              <a:rPr lang="pl-PL" smtClean="0"/>
              <a:t>11.06.2019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943E7-E93E-4AC1-9C85-E92B15BE4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759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2236A1-A236-4F2B-9B54-FA38E429626D}" type="datetimeFigureOut">
              <a:rPr lang="pl-PL" smtClean="0"/>
              <a:t>11.06.2019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943E7-E93E-4AC1-9C85-E92B15BE4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3346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2236A1-A236-4F2B-9B54-FA38E429626D}" type="datetimeFigureOut">
              <a:rPr lang="pl-PL" smtClean="0"/>
              <a:t>11.06.2019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943E7-E93E-4AC1-9C85-E92B15BE4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3116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2236A1-A236-4F2B-9B54-FA38E429626D}" type="datetimeFigureOut">
              <a:rPr lang="pl-PL" smtClean="0"/>
              <a:t>11.06.2019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943E7-E93E-4AC1-9C85-E92B15BE4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0246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2236A1-A236-4F2B-9B54-FA38E429626D}" type="datetimeFigureOut">
              <a:rPr lang="pl-PL" smtClean="0"/>
              <a:t>11.06.2019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943E7-E93E-4AC1-9C85-E92B15BE4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0480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2236A1-A236-4F2B-9B54-FA38E429626D}" type="datetimeFigureOut">
              <a:rPr lang="pl-PL" smtClean="0"/>
              <a:t>11.06.2019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943E7-E93E-4AC1-9C85-E92B15BE4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3659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2236A1-A236-4F2B-9B54-FA38E429626D}" type="datetimeFigureOut">
              <a:rPr lang="pl-PL" smtClean="0"/>
              <a:t>11.06.2019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943E7-E93E-4AC1-9C85-E92B15BE4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2641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2236A1-A236-4F2B-9B54-FA38E429626D}" type="datetimeFigureOut">
              <a:rPr lang="pl-PL" smtClean="0"/>
              <a:t>11.06.2019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943E7-E93E-4AC1-9C85-E92B15BE4E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50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l-PL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l-PL" smtClean="0"/>
              <a:t>Haga clic para modificar el estilo de texto del patrón</a:t>
            </a:r>
          </a:p>
          <a:p>
            <a:pPr lvl="1"/>
            <a:r>
              <a:rPr lang="es-ES" altLang="pl-PL" smtClean="0"/>
              <a:t>Segundo nivel</a:t>
            </a:r>
          </a:p>
          <a:p>
            <a:pPr lvl="2"/>
            <a:r>
              <a:rPr lang="es-ES" altLang="pl-PL" smtClean="0"/>
              <a:t>Tercer nivel</a:t>
            </a:r>
          </a:p>
          <a:p>
            <a:pPr lvl="3"/>
            <a:r>
              <a:rPr lang="es-ES" altLang="pl-PL" smtClean="0"/>
              <a:t>Cuarto nivel</a:t>
            </a:r>
          </a:p>
          <a:p>
            <a:pPr lvl="4"/>
            <a:r>
              <a:rPr lang="es-ES" altLang="pl-PL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932236A1-A236-4F2B-9B54-FA38E429626D}" type="datetimeFigureOut">
              <a:rPr lang="pl-PL" smtClean="0"/>
              <a:t>11.06.2019</a:t>
            </a:fld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C943E7-E93E-4AC1-9C85-E92B15BE4EED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5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http://www.sp19.piasta.pl/images/rsgallery/display/P1050941-1.jpg.jp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2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988840"/>
            <a:ext cx="8206680" cy="2664296"/>
          </a:xfrm>
        </p:spPr>
        <p:txBody>
          <a:bodyPr/>
          <a:lstStyle/>
          <a:p>
            <a:r>
              <a:rPr lang="pl-PL" altLang="pl-PL" dirty="0" smtClean="0">
                <a:latin typeface="Bookman Old Style" pitchFamily="18" charset="0"/>
              </a:rPr>
              <a:t>Jubileusz 60 – </a:t>
            </a:r>
            <a:r>
              <a:rPr lang="pl-PL" altLang="pl-PL" dirty="0" err="1" smtClean="0">
                <a:latin typeface="Bookman Old Style" pitchFamily="18" charset="0"/>
              </a:rPr>
              <a:t>lecia</a:t>
            </a:r>
            <a:r>
              <a:rPr lang="pl-PL" altLang="pl-PL" dirty="0" smtClean="0">
                <a:latin typeface="Bookman Old Style" pitchFamily="18" charset="0"/>
              </a:rPr>
              <a:t> </a:t>
            </a:r>
            <a:br>
              <a:rPr lang="pl-PL" altLang="pl-PL" dirty="0" smtClean="0">
                <a:latin typeface="Bookman Old Style" pitchFamily="18" charset="0"/>
              </a:rPr>
            </a:br>
            <a:r>
              <a:rPr lang="pl-PL" altLang="pl-PL" dirty="0" smtClean="0">
                <a:latin typeface="Bookman Old Style" pitchFamily="18" charset="0"/>
              </a:rPr>
              <a:t>Szkoły Podstawowej nr 19 </a:t>
            </a:r>
            <a:br>
              <a:rPr lang="pl-PL" altLang="pl-PL" dirty="0" smtClean="0">
                <a:latin typeface="Bookman Old Style" pitchFamily="18" charset="0"/>
              </a:rPr>
            </a:br>
            <a:r>
              <a:rPr lang="pl-PL" altLang="pl-PL" dirty="0" smtClean="0">
                <a:latin typeface="Bookman Old Style" pitchFamily="18" charset="0"/>
              </a:rPr>
              <a:t>im. Mieszka I w Białymstoku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260648"/>
            <a:ext cx="9144000" cy="1752600"/>
          </a:xfrm>
        </p:spPr>
        <p:txBody>
          <a:bodyPr/>
          <a:lstStyle/>
          <a:p>
            <a:r>
              <a:rPr lang="pl-PL" sz="2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„Twój świat wyznaczają ludzie, których się spotyka, </a:t>
            </a:r>
          </a:p>
          <a:p>
            <a:r>
              <a:rPr lang="pl-PL" sz="2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zdarzenia, w których się uczestniczy i wspomnienia, które chce się mieć. </a:t>
            </a:r>
          </a:p>
          <a:p>
            <a:r>
              <a:rPr lang="pl-PL" sz="2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Warto wspominać ludzi, miejsca i zdarzenia.” </a:t>
            </a:r>
            <a:endParaRPr lang="pl-PL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Jan Paweł II</a:t>
            </a:r>
            <a:endParaRPr lang="pl-PL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472133"/>
            <a:ext cx="5344271" cy="2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1"/>
          <p:cNvSpPr txBox="1">
            <a:spLocks noChangeArrowheads="1"/>
          </p:cNvSpPr>
          <p:nvPr/>
        </p:nvSpPr>
        <p:spPr bwMode="auto">
          <a:xfrm>
            <a:off x="1714838" y="200866"/>
            <a:ext cx="5359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600" dirty="0">
                <a:latin typeface="Bookman Old Style" pitchFamily="18" charset="0"/>
              </a:rPr>
              <a:t>Poczet sztandarowy</a:t>
            </a:r>
          </a:p>
        </p:txBody>
      </p:sp>
      <p:sp>
        <p:nvSpPr>
          <p:cNvPr id="6" name="pole tekstowe 2"/>
          <p:cNvSpPr txBox="1">
            <a:spLocks noChangeArrowheads="1"/>
          </p:cNvSpPr>
          <p:nvPr/>
        </p:nvSpPr>
        <p:spPr bwMode="auto">
          <a:xfrm>
            <a:off x="1331640" y="4244136"/>
            <a:ext cx="350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Arial" charset="0"/>
              </a:rPr>
              <a:t>Sztandar SP19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46978"/>
            <a:ext cx="4927327" cy="328488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07952"/>
            <a:ext cx="3200304" cy="30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7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475656" y="116632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3200" dirty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Uroczystości </a:t>
            </a:r>
            <a:endParaRPr lang="pl-PL" sz="3200" dirty="0" smtClean="0">
              <a:solidFill>
                <a:schemeClr val="tx2"/>
              </a:solidFill>
              <a:latin typeface="Bookman Old Style" pitchFamily="18" charset="0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3200" dirty="0" smtClean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z </a:t>
            </a:r>
            <a:r>
              <a:rPr lang="pl-PL" sz="3200" dirty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Mieszkiem i Dobrawą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07524"/>
            <a:ext cx="5120569" cy="28803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56234"/>
            <a:ext cx="3652694" cy="24922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48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tes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72796"/>
            <a:ext cx="6696744" cy="44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70956" y="5864369"/>
            <a:ext cx="4953000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pl-PL" altLang="pl-PL" sz="2800" kern="0" dirty="0" smtClean="0">
                <a:latin typeface="Bookman Old Style" pitchFamily="18" charset="0"/>
              </a:rPr>
              <a:t>60 lat …</a:t>
            </a:r>
            <a:endParaRPr lang="en-US" altLang="pl-PL" sz="2800" kern="0" dirty="0">
              <a:latin typeface="Bookman Old Style" pitchFamily="18" charset="0"/>
            </a:endParaRPr>
          </a:p>
        </p:txBody>
      </p:sp>
      <p:pic>
        <p:nvPicPr>
          <p:cNvPr id="6" name="Picture 4" descr="mieszk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956" y="239546"/>
            <a:ext cx="11826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418556" y="301769"/>
            <a:ext cx="37052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000" dirty="0">
                <a:latin typeface="Bookman Old Style" pitchFamily="18" charset="0"/>
              </a:rPr>
              <a:t>Przeszłość - jest to dziś, tylko cokolwiek dalej. </a:t>
            </a:r>
          </a:p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000" dirty="0">
                <a:latin typeface="Bookman Old Style" pitchFamily="18" charset="0"/>
              </a:rPr>
              <a:t>C. K. Norwid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62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DSC042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4" y="1412776"/>
            <a:ext cx="4587875" cy="305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14" descr="DSCF09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098925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58788" y="304800"/>
            <a:ext cx="8229600" cy="1143000"/>
          </a:xfrm>
        </p:spPr>
        <p:txBody>
          <a:bodyPr/>
          <a:lstStyle/>
          <a:p>
            <a:r>
              <a:rPr lang="pl-PL" altLang="pl-PL" sz="3200" smtClean="0">
                <a:latin typeface="Bookman Old Style" pitchFamily="18" charset="0"/>
              </a:rPr>
              <a:t>Nowocześnie, atrakcyjnie, bezpiecznie…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82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8788" y="304800"/>
            <a:ext cx="8229600" cy="1143000"/>
          </a:xfrm>
        </p:spPr>
        <p:txBody>
          <a:bodyPr/>
          <a:lstStyle/>
          <a:p>
            <a:r>
              <a:rPr lang="pl-PL" altLang="pl-PL" sz="3200" dirty="0" smtClean="0">
                <a:latin typeface="Bookman Old Style" pitchFamily="18" charset="0"/>
              </a:rPr>
              <a:t>Nowocześnie, atrakcyjnie, bezpiecznie…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46548"/>
            <a:ext cx="2571750" cy="3429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34" y="3645024"/>
            <a:ext cx="3851920" cy="28889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52544"/>
            <a:ext cx="4840942" cy="270850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19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8788" y="304800"/>
            <a:ext cx="8229600" cy="1143000"/>
          </a:xfrm>
        </p:spPr>
        <p:txBody>
          <a:bodyPr/>
          <a:lstStyle/>
          <a:p>
            <a:r>
              <a:rPr lang="pl-PL" altLang="pl-PL" sz="3200" dirty="0" smtClean="0">
                <a:latin typeface="Bookman Old Style" pitchFamily="18" charset="0"/>
              </a:rPr>
              <a:t>Nowocześnie, atrakcyjnie, bezpiecznie…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94366"/>
            <a:ext cx="3577752" cy="239097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1294366"/>
            <a:ext cx="3187963" cy="23909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861048"/>
            <a:ext cx="7076394" cy="265726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67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8788" y="304800"/>
            <a:ext cx="8229600" cy="1143000"/>
          </a:xfrm>
        </p:spPr>
        <p:txBody>
          <a:bodyPr/>
          <a:lstStyle/>
          <a:p>
            <a:r>
              <a:rPr lang="pl-PL" altLang="pl-PL" sz="3200" dirty="0" smtClean="0">
                <a:latin typeface="Bookman Old Style" pitchFamily="18" charset="0"/>
              </a:rPr>
              <a:t>Nowocześnie, atrakcyjnie, bezpiecznie…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07813"/>
            <a:ext cx="3131840" cy="234888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07813"/>
            <a:ext cx="3131840" cy="234888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69" y="3861048"/>
            <a:ext cx="3155843" cy="236688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61048"/>
            <a:ext cx="3155843" cy="236688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24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60675"/>
            <a:ext cx="4278312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00922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59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9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17649"/>
            <a:ext cx="60198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9"/>
          <p:cNvSpPr txBox="1">
            <a:spLocks noChangeArrowheads="1"/>
          </p:cNvSpPr>
          <p:nvPr/>
        </p:nvSpPr>
        <p:spPr bwMode="auto">
          <a:xfrm>
            <a:off x="2271713" y="5691188"/>
            <a:ext cx="411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 Plac zabaw przed szkołą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45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F09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90937"/>
            <a:ext cx="36163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" descr="E:\sala zabaw\IMG_81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84" y="1127125"/>
            <a:ext cx="3490913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" descr="E:\sala zabaw\IMG_81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97" y="3675062"/>
            <a:ext cx="34909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9"/>
          <p:cNvSpPr txBox="1">
            <a:spLocks noChangeArrowheads="1"/>
          </p:cNvSpPr>
          <p:nvPr/>
        </p:nvSpPr>
        <p:spPr bwMode="auto">
          <a:xfrm>
            <a:off x="1692276" y="404664"/>
            <a:ext cx="56160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3200" dirty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„Radosna Sala Zabaw” </a:t>
            </a:r>
          </a:p>
        </p:txBody>
      </p:sp>
      <p:pic>
        <p:nvPicPr>
          <p:cNvPr id="8" name="Picture 5" descr="DSCF09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7125"/>
            <a:ext cx="36163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9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232465" y="4077072"/>
            <a:ext cx="3429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pl-PL" altLang="pl-PL" sz="2200" kern="0" dirty="0" smtClean="0">
                <a:latin typeface="Bookman Old Style" pitchFamily="18" charset="0"/>
              </a:rPr>
              <a:t>Mieściła się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pl-PL" altLang="pl-PL" sz="2200" kern="0" dirty="0" smtClean="0">
                <a:latin typeface="Bookman Old Style" pitchFamily="18" charset="0"/>
              </a:rPr>
              <a:t>w budynku przy ulicy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pl-PL" altLang="pl-PL" sz="2200" kern="0" dirty="0" smtClean="0">
                <a:latin typeface="Bookman Old Style" pitchFamily="18" charset="0"/>
              </a:rPr>
              <a:t>Sienkiewicza 61. </a:t>
            </a:r>
            <a:endParaRPr lang="pl-PL" altLang="pl-PL" sz="2200" kern="0" dirty="0">
              <a:latin typeface="Bookman Old Style" pitchFamily="18" charset="0"/>
            </a:endParaRPr>
          </a:p>
        </p:txBody>
      </p:sp>
      <p:pic>
        <p:nvPicPr>
          <p:cNvPr id="7" name="Picture 6" descr="sienkiewicza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48000"/>
            <a:ext cx="4732338" cy="305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7" descr="SP19Sienkiewic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4308475" cy="305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4953000" y="533400"/>
            <a:ext cx="38100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200">
                <a:latin typeface="Bookman Old Style" pitchFamily="18" charset="0"/>
              </a:rPr>
              <a:t>Szkoła Podstawowa nr 19 została powołana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200">
                <a:latin typeface="Bookman Old Style" pitchFamily="18" charset="0"/>
              </a:rPr>
              <a:t>1 września 1958 roku.</a:t>
            </a:r>
            <a:r>
              <a:rPr lang="pl-PL" altLang="pl-PL" sz="2000">
                <a:latin typeface="Bookman Old Style" pitchFamily="18" charset="0"/>
              </a:rPr>
              <a:t>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1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529208" y="11088"/>
            <a:ext cx="8229600" cy="899120"/>
          </a:xfrm>
        </p:spPr>
        <p:txBody>
          <a:bodyPr/>
          <a:lstStyle/>
          <a:p>
            <a:r>
              <a:rPr lang="pl-PL" altLang="pl-PL" sz="3200" dirty="0" smtClean="0">
                <a:latin typeface="Bookman Old Style" pitchFamily="18" charset="0"/>
              </a:rPr>
              <a:t>Kreatywne zajęcia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08720"/>
            <a:ext cx="3168352" cy="316835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756703"/>
            <a:ext cx="2720901" cy="483715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89040"/>
            <a:ext cx="4140460" cy="275430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96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96587" y="188640"/>
            <a:ext cx="8229600" cy="827112"/>
          </a:xfrm>
        </p:spPr>
        <p:txBody>
          <a:bodyPr/>
          <a:lstStyle/>
          <a:p>
            <a:r>
              <a:rPr lang="pl-PL" altLang="pl-PL" sz="3200" dirty="0" smtClean="0">
                <a:latin typeface="Bookman Old Style" pitchFamily="18" charset="0"/>
              </a:rPr>
              <a:t>Kreatywne zajęcia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32" y="1052736"/>
            <a:ext cx="3618148" cy="271361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1052736"/>
            <a:ext cx="3261627" cy="475252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33" y="4077072"/>
            <a:ext cx="3336994" cy="250274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96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635877" y="260648"/>
            <a:ext cx="8229600" cy="827112"/>
          </a:xfrm>
        </p:spPr>
        <p:txBody>
          <a:bodyPr/>
          <a:lstStyle/>
          <a:p>
            <a:r>
              <a:rPr lang="pl-PL" altLang="pl-PL" sz="3200" dirty="0" smtClean="0">
                <a:latin typeface="Bookman Old Style" pitchFamily="18" charset="0"/>
              </a:rPr>
              <a:t>Kreatywne zajęcia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34296"/>
            <a:ext cx="2952328" cy="261185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08" y="980728"/>
            <a:ext cx="3933764" cy="295032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80728"/>
            <a:ext cx="3213357" cy="471652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45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Szkolna sekcja brydża sportowego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4572000" cy="25717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861048"/>
            <a:ext cx="4572000" cy="25717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28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403648" y="3933056"/>
            <a:ext cx="4401244" cy="1900064"/>
          </a:xfrm>
        </p:spPr>
        <p:txBody>
          <a:bodyPr/>
          <a:lstStyle/>
          <a:p>
            <a:r>
              <a:rPr lang="pl-PL" altLang="pl-PL" sz="3200" dirty="0" smtClean="0">
                <a:latin typeface="Bookman Old Style" pitchFamily="18" charset="0"/>
              </a:rPr>
              <a:t>Konkursowe śpiewanie </a:t>
            </a:r>
            <a:br>
              <a:rPr lang="pl-PL" altLang="pl-PL" sz="3200" dirty="0" smtClean="0">
                <a:latin typeface="Bookman Old Style" pitchFamily="18" charset="0"/>
              </a:rPr>
            </a:br>
            <a:r>
              <a:rPr lang="pl-PL" altLang="pl-PL" sz="3200" dirty="0" smtClean="0">
                <a:latin typeface="Bookman Old Style" pitchFamily="18" charset="0"/>
              </a:rPr>
              <a:t>na 569 głosów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89" y="3899643"/>
            <a:ext cx="2752700" cy="27527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93005"/>
            <a:ext cx="6659306" cy="2834367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 bwMode="auto">
          <a:xfrm>
            <a:off x="1609128" y="116632"/>
            <a:ext cx="6552728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altLang="pl-PL" sz="3200" kern="0" dirty="0" smtClean="0">
                <a:latin typeface="Bookman Old Style" pitchFamily="18" charset="0"/>
              </a:rPr>
              <a:t>Do Hymnu</a:t>
            </a:r>
            <a:endParaRPr lang="pl-PL" altLang="pl-PL" sz="3200" kern="0" dirty="0">
              <a:latin typeface="Bookman Old Style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61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533400" y="320675"/>
            <a:ext cx="8229600" cy="1143000"/>
          </a:xfrm>
        </p:spPr>
        <p:txBody>
          <a:bodyPr/>
          <a:lstStyle/>
          <a:p>
            <a:r>
              <a:rPr lang="pl-PL" altLang="pl-PL" sz="3200" dirty="0" smtClean="0">
                <a:latin typeface="Bookman Old Style" pitchFamily="18" charset="0"/>
              </a:rPr>
              <a:t>Możemy pochwalić się certyfikatami: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421043"/>
              </p:ext>
            </p:extLst>
          </p:nvPr>
        </p:nvGraphicFramePr>
        <p:xfrm>
          <a:off x="152400" y="1143000"/>
          <a:ext cx="8763000" cy="4911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9154"/>
                <a:gridCol w="4493846"/>
              </a:tblGrid>
              <a:tr h="22599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b="0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b="0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b="0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Szkoła w ruchu</a:t>
                      </a:r>
                    </a:p>
                  </a:txBody>
                  <a:tcPr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Szkoła bez przemocy</a:t>
                      </a:r>
                    </a:p>
                  </a:txBody>
                  <a:tcPr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17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dirty="0" smtClean="0">
                        <a:latin typeface="Bookman Old Style" panose="020506040505050202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dirty="0" smtClean="0">
                        <a:latin typeface="Bookman Old Style" panose="020506040505050202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dirty="0" smtClean="0">
                        <a:latin typeface="Bookman Old Style" panose="020506040505050202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dirty="0" smtClean="0">
                        <a:latin typeface="Bookman Old Style" panose="020506040505050202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 smtClean="0">
                          <a:latin typeface="Bookman Old Style" panose="02050604050505020204" pitchFamily="18" charset="0"/>
                        </a:rPr>
                        <a:t>Szkoła odkrywców talentów</a:t>
                      </a:r>
                    </a:p>
                  </a:txBody>
                  <a:tcPr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 smtClean="0">
                          <a:latin typeface="Bookman Old Style" panose="02050604050505020204" pitchFamily="18" charset="0"/>
                        </a:rPr>
                        <a:t>Szkoła z tradycją</a:t>
                      </a:r>
                    </a:p>
                    <a:p>
                      <a:endParaRPr lang="pl-PL" sz="2800" dirty="0"/>
                    </a:p>
                  </a:txBody>
                  <a:tcPr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79550"/>
            <a:ext cx="69754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 bwMode="auto">
          <a:xfrm>
            <a:off x="533400" y="3206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altLang="pl-PL" sz="3200" kern="0" smtClean="0">
                <a:latin typeface="Bookman Old Style" pitchFamily="18" charset="0"/>
              </a:rPr>
              <a:t>Możemy pochwalić się certyfikatami:</a:t>
            </a:r>
            <a:endParaRPr lang="pl-PL" altLang="pl-PL" sz="3200" kern="0" dirty="0">
              <a:latin typeface="Bookman Old Style" pitchFamily="18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52400" y="1143000"/>
          <a:ext cx="8763000" cy="4911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9154"/>
                <a:gridCol w="4493846"/>
              </a:tblGrid>
              <a:tr h="22599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b="0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b="0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b="0" dirty="0" smtClean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Szkoła w ruchu</a:t>
                      </a:r>
                    </a:p>
                  </a:txBody>
                  <a:tcPr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b="0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Szkoła bez przemocy</a:t>
                      </a:r>
                    </a:p>
                  </a:txBody>
                  <a:tcPr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17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dirty="0" smtClean="0">
                        <a:latin typeface="Bookman Old Style" panose="020506040505050202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dirty="0" smtClean="0">
                        <a:latin typeface="Bookman Old Style" panose="020506040505050202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dirty="0" smtClean="0">
                        <a:latin typeface="Bookman Old Style" panose="020506040505050202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800" dirty="0" smtClean="0">
                        <a:latin typeface="Bookman Old Style" panose="020506040505050202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 smtClean="0">
                          <a:latin typeface="Bookman Old Style" panose="02050604050505020204" pitchFamily="18" charset="0"/>
                        </a:rPr>
                        <a:t>Szkoła odkrywców talentów</a:t>
                      </a:r>
                    </a:p>
                  </a:txBody>
                  <a:tcPr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 smtClean="0">
                          <a:latin typeface="Bookman Old Style" panose="02050604050505020204" pitchFamily="18" charset="0"/>
                        </a:rPr>
                        <a:t>Szkoła z tradycją</a:t>
                      </a:r>
                    </a:p>
                    <a:p>
                      <a:endParaRPr lang="pl-PL" sz="2800" dirty="0"/>
                    </a:p>
                  </a:txBody>
                  <a:tcPr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63713"/>
            <a:ext cx="20574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79550"/>
            <a:ext cx="69754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11500"/>
            <a:ext cx="2484438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29305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3474"/>
            <a:ext cx="1547664" cy="81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96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641350" y="346075"/>
            <a:ext cx="8229600" cy="1143000"/>
          </a:xfrm>
        </p:spPr>
        <p:txBody>
          <a:bodyPr/>
          <a:lstStyle/>
          <a:p>
            <a:r>
              <a:rPr lang="pl-PL" altLang="pl-PL" sz="3200" smtClean="0">
                <a:latin typeface="Bookman Old Style" pitchFamily="18" charset="0"/>
              </a:rPr>
              <a:t>Jesteśmy dymni z naszych sportowców</a:t>
            </a:r>
          </a:p>
        </p:txBody>
      </p:sp>
      <p:sp>
        <p:nvSpPr>
          <p:cNvPr id="8" name="pole tekstowe 11"/>
          <p:cNvSpPr txBox="1">
            <a:spLocks noChangeArrowheads="1"/>
          </p:cNvSpPr>
          <p:nvPr/>
        </p:nvSpPr>
        <p:spPr bwMode="auto">
          <a:xfrm>
            <a:off x="4800600" y="2133600"/>
            <a:ext cx="40724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Arial" charset="0"/>
              </a:rPr>
              <a:t>Reprezentacja SP 19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Arial" charset="0"/>
              </a:rPr>
              <a:t>w koszykówce z trenerem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Arial" charset="0"/>
              </a:rPr>
              <a:t>p. Joanną Kubiak -                  </a:t>
            </a:r>
            <a:r>
              <a:rPr lang="pl-PL" altLang="pl-PL" sz="1800" dirty="0" smtClean="0">
                <a:latin typeface="Arial" charset="0"/>
              </a:rPr>
              <a:t>Babińską</a:t>
            </a:r>
            <a:endParaRPr lang="pl-PL" altLang="pl-PL" sz="1800" dirty="0">
              <a:latin typeface="Arial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25" y="3595538"/>
            <a:ext cx="3906407" cy="292980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84603"/>
            <a:ext cx="3864430" cy="289832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475656" y="450912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 trenerem </a:t>
            </a:r>
          </a:p>
          <a:p>
            <a:r>
              <a:rPr lang="pl-PL" dirty="0" smtClean="0"/>
              <a:t>p. Zuzanną Zielińską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7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8788" y="304800"/>
            <a:ext cx="8229600" cy="1143000"/>
          </a:xfrm>
        </p:spPr>
        <p:txBody>
          <a:bodyPr/>
          <a:lstStyle/>
          <a:p>
            <a:r>
              <a:rPr lang="pl-PL" altLang="pl-PL" sz="3200" smtClean="0">
                <a:latin typeface="Bookman Old Style" pitchFamily="18" charset="0"/>
              </a:rPr>
              <a:t>Sportowe sukcesy naszych absolwentów</a:t>
            </a:r>
          </a:p>
        </p:txBody>
      </p:sp>
      <p:sp>
        <p:nvSpPr>
          <p:cNvPr id="5" name="pole tekstowe 9"/>
          <p:cNvSpPr txBox="1">
            <a:spLocks noChangeArrowheads="1"/>
          </p:cNvSpPr>
          <p:nvPr/>
        </p:nvSpPr>
        <p:spPr bwMode="auto">
          <a:xfrm>
            <a:off x="1106488" y="1217613"/>
            <a:ext cx="678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Piłkarze Jagiellonii Białystok </a:t>
            </a:r>
          </a:p>
        </p:txBody>
      </p:sp>
      <p:pic>
        <p:nvPicPr>
          <p:cNvPr id="6" name="Obraz 11" descr="Emil Gajk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7988"/>
            <a:ext cx="2438400" cy="2351087"/>
          </a:xfrm>
          <a:prstGeom prst="rect">
            <a:avLst/>
          </a:prstGeom>
          <a:noFill/>
          <a:ln w="2857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10"/>
          <p:cNvSpPr txBox="1">
            <a:spLocks noChangeArrowheads="1"/>
          </p:cNvSpPr>
          <p:nvPr/>
        </p:nvSpPr>
        <p:spPr bwMode="auto">
          <a:xfrm>
            <a:off x="428625" y="4029075"/>
            <a:ext cx="2819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EMIL  GAJKO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środkowy napastnik Jagiellonii Białystok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pic>
        <p:nvPicPr>
          <p:cNvPr id="8" name="Obraz 13" descr="zdj.: www.jagiellonia.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1666875"/>
            <a:ext cx="25908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12"/>
          <p:cNvSpPr txBox="1">
            <a:spLocks noChangeArrowheads="1"/>
          </p:cNvSpPr>
          <p:nvPr/>
        </p:nvSpPr>
        <p:spPr bwMode="auto">
          <a:xfrm>
            <a:off x="1905000" y="5143500"/>
            <a:ext cx="419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MIROSŁAW  DYMEK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Były bramkarz Jagiellonii Białystok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(do 2003r.), obecnie trener ŁKS Łomża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pic>
        <p:nvPicPr>
          <p:cNvPr id="10" name="Obraz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1600200"/>
            <a:ext cx="258445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14"/>
          <p:cNvSpPr txBox="1">
            <a:spLocks noChangeArrowheads="1"/>
          </p:cNvSpPr>
          <p:nvPr/>
        </p:nvSpPr>
        <p:spPr bwMode="auto">
          <a:xfrm>
            <a:off x="6021388" y="4144963"/>
            <a:ext cx="25114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BARTOSZ  BOROWIK - zawodnik BSP Jagiellonia Białystok, reprezentant woj. podlaskiego w piłce nożnej, Mistrz Polski U-14 w futsalu.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4890"/>
            <a:ext cx="1838325" cy="96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50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8788" y="304800"/>
            <a:ext cx="8229600" cy="1143000"/>
          </a:xfrm>
        </p:spPr>
        <p:txBody>
          <a:bodyPr/>
          <a:lstStyle/>
          <a:p>
            <a:r>
              <a:rPr lang="pl-PL" altLang="pl-PL" sz="3200" smtClean="0">
                <a:latin typeface="Bookman Old Style" pitchFamily="18" charset="0"/>
              </a:rPr>
              <a:t>Sportowe sukcesy naszych absolwentów</a:t>
            </a:r>
          </a:p>
        </p:txBody>
      </p:sp>
      <p:sp>
        <p:nvSpPr>
          <p:cNvPr id="5" name="pole tekstowe 9"/>
          <p:cNvSpPr txBox="1">
            <a:spLocks noChangeArrowheads="1"/>
          </p:cNvSpPr>
          <p:nvPr/>
        </p:nvSpPr>
        <p:spPr bwMode="auto">
          <a:xfrm>
            <a:off x="1106488" y="1217613"/>
            <a:ext cx="678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Lekkoatletka </a:t>
            </a:r>
          </a:p>
        </p:txBody>
      </p:sp>
      <p:pic>
        <p:nvPicPr>
          <p:cNvPr id="6" name="Obraz 16" descr="3641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789113"/>
            <a:ext cx="3124200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17"/>
          <p:cNvSpPr txBox="1">
            <a:spLocks noChangeArrowheads="1"/>
          </p:cNvSpPr>
          <p:nvPr/>
        </p:nvSpPr>
        <p:spPr bwMode="auto">
          <a:xfrm>
            <a:off x="4146550" y="1789113"/>
            <a:ext cx="39925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KLAUDIA  KONOPKO lekkoatletka, sprinterka. wielokrotna medalistka Mistrzostw Polski w lekkiej atletyce. Od 2008 roku jest członkiem kadry narodowej . Jej  największym indywidualnym sukcesem w dotychczasowej karierze jest brązowy medal Europejskiego Festiwalu Młodzieży (Tampere 2009) w biegu na 200 metrów , złoty medal  w biegu na 200 na zawodach międzynarodowych w Ostrawie.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72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/>
          <p:cNvSpPr txBox="1">
            <a:spLocks noChangeArrowheads="1"/>
          </p:cNvSpPr>
          <p:nvPr/>
        </p:nvSpPr>
        <p:spPr bwMode="auto">
          <a:xfrm>
            <a:off x="2971800" y="4646613"/>
            <a:ext cx="33528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MACIEJ  BOJANOWSKI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członek kadry narodowej juniorów (do lat 18),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stypendysta Marszałka Województwa Podlaskiego w 2015r.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5" name="pole tekstowe 10"/>
          <p:cNvSpPr txBox="1">
            <a:spLocks noChangeArrowheads="1"/>
          </p:cNvSpPr>
          <p:nvPr/>
        </p:nvSpPr>
        <p:spPr bwMode="auto">
          <a:xfrm>
            <a:off x="330200" y="5224463"/>
            <a:ext cx="2870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PIOTR  BOROWIK rozgrywający/rzucający obrońca</a:t>
            </a:r>
          </a:p>
        </p:txBody>
      </p:sp>
      <p:sp>
        <p:nvSpPr>
          <p:cNvPr id="6" name="pole tekstowe 12"/>
          <p:cNvSpPr txBox="1">
            <a:spLocks noChangeArrowheads="1"/>
          </p:cNvSpPr>
          <p:nvPr/>
        </p:nvSpPr>
        <p:spPr bwMode="auto">
          <a:xfrm>
            <a:off x="5945188" y="5224463"/>
            <a:ext cx="25876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MATEUSZ  NIEWIŃSKI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rzucający obrońca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>
              <a:latin typeface="Arial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 bwMode="auto">
          <a:xfrm>
            <a:off x="499129" y="33169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eaLnBrk="1" hangingPunct="1"/>
            <a:r>
              <a:rPr lang="pl-PL" altLang="pl-PL" sz="3200" smtClean="0">
                <a:latin typeface="Bookman Old Style" pitchFamily="18" charset="0"/>
              </a:rPr>
              <a:t>Sportowe sukcesy naszych absolwentów</a:t>
            </a:r>
          </a:p>
        </p:txBody>
      </p:sp>
      <p:sp>
        <p:nvSpPr>
          <p:cNvPr id="8" name="pole tekstowe 9"/>
          <p:cNvSpPr txBox="1">
            <a:spLocks noChangeArrowheads="1"/>
          </p:cNvSpPr>
          <p:nvPr/>
        </p:nvSpPr>
        <p:spPr bwMode="auto">
          <a:xfrm>
            <a:off x="1146829" y="1244507"/>
            <a:ext cx="678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Koszykarze PKK Żubry  </a:t>
            </a:r>
          </a:p>
        </p:txBody>
      </p:sp>
      <p:pic>
        <p:nvPicPr>
          <p:cNvPr id="9" name="Obraz 11" descr="boj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141" y="1749332"/>
            <a:ext cx="2557463" cy="2924175"/>
          </a:xfrm>
          <a:prstGeom prst="rect">
            <a:avLst/>
          </a:prstGeom>
          <a:noFill/>
          <a:ln w="2857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13" descr="B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29" y="1704882"/>
            <a:ext cx="2589212" cy="3514725"/>
          </a:xfrm>
          <a:prstGeom prst="rect">
            <a:avLst/>
          </a:prstGeom>
          <a:noFill/>
          <a:ln w="2857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5" descr="N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929" y="1703294"/>
            <a:ext cx="2436812" cy="3516313"/>
          </a:xfrm>
          <a:prstGeom prst="rect">
            <a:avLst/>
          </a:prstGeom>
          <a:noFill/>
          <a:ln w="2857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74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304800"/>
            <a:ext cx="8229600" cy="838200"/>
          </a:xfrm>
        </p:spPr>
        <p:txBody>
          <a:bodyPr/>
          <a:lstStyle/>
          <a:p>
            <a:pPr algn="ctr">
              <a:buFontTx/>
              <a:buNone/>
            </a:pPr>
            <a:r>
              <a:rPr lang="pl-PL" altLang="pl-PL" sz="2000" smtClean="0">
                <a:latin typeface="Bookman Old Style" pitchFamily="18" charset="0"/>
              </a:rPr>
              <a:t>W roku 1972 Szkoła Podstawowa nr 19 zyskuje nową siedzibę -  ulica Fabrycznej 10</a:t>
            </a:r>
          </a:p>
        </p:txBody>
      </p:sp>
      <p:pic>
        <p:nvPicPr>
          <p:cNvPr id="5" name="Picture 4" descr="fabryczna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086600" cy="467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0" y="554938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0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8788" y="304800"/>
            <a:ext cx="8229600" cy="1143000"/>
          </a:xfrm>
        </p:spPr>
        <p:txBody>
          <a:bodyPr/>
          <a:lstStyle/>
          <a:p>
            <a:r>
              <a:rPr lang="pl-PL" altLang="pl-PL" sz="3200" smtClean="0">
                <a:latin typeface="Bookman Old Style" pitchFamily="18" charset="0"/>
              </a:rPr>
              <a:t>Sportowe sukcesy naszych absolwentów</a:t>
            </a:r>
          </a:p>
        </p:txBody>
      </p:sp>
      <p:pic>
        <p:nvPicPr>
          <p:cNvPr id="5" name="Obraz 16" descr="67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143000"/>
            <a:ext cx="2805113" cy="2819400"/>
          </a:xfrm>
          <a:prstGeom prst="rect">
            <a:avLst/>
          </a:prstGeom>
          <a:noFill/>
          <a:ln w="2857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14"/>
          <p:cNvSpPr txBox="1">
            <a:spLocks noChangeArrowheads="1"/>
          </p:cNvSpPr>
          <p:nvPr/>
        </p:nvSpPr>
        <p:spPr bwMode="auto">
          <a:xfrm>
            <a:off x="608013" y="3962400"/>
            <a:ext cx="28813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MARCIN  BOROWIK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(z prawej)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zawodnik I - Ligowej drużyny Elhurtu-Elmet Helios Białystok, powoływany do reprezentacji Polski U-21 w futsalu. </a:t>
            </a:r>
          </a:p>
        </p:txBody>
      </p:sp>
      <p:pic>
        <p:nvPicPr>
          <p:cNvPr id="7" name="Obraz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3" y="1147763"/>
            <a:ext cx="2844800" cy="1749425"/>
          </a:xfrm>
          <a:prstGeom prst="rect">
            <a:avLst/>
          </a:prstGeom>
          <a:noFill/>
          <a:ln w="2857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18"/>
          <p:cNvSpPr txBox="1">
            <a:spLocks noChangeArrowheads="1"/>
          </p:cNvSpPr>
          <p:nvPr/>
        </p:nvSpPr>
        <p:spPr bwMode="auto">
          <a:xfrm>
            <a:off x="3598863" y="1143000"/>
            <a:ext cx="1811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PIOTR ANCHIM polska superliga tenisa stołowego</a:t>
            </a:r>
          </a:p>
        </p:txBody>
      </p:sp>
      <p:pic>
        <p:nvPicPr>
          <p:cNvPr id="9" name="Obraz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124325"/>
            <a:ext cx="4691063" cy="2028825"/>
          </a:xfrm>
          <a:prstGeom prst="rect">
            <a:avLst/>
          </a:prstGeom>
          <a:noFill/>
          <a:ln w="28575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20"/>
          <p:cNvSpPr txBox="1">
            <a:spLocks noChangeArrowheads="1"/>
          </p:cNvSpPr>
          <p:nvPr/>
        </p:nvSpPr>
        <p:spPr bwMode="auto">
          <a:xfrm>
            <a:off x="3354388" y="2932113"/>
            <a:ext cx="5084762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KAROL  DYSZKIEWICZ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Jeden z najlepszych w Polsce  trenerów tenisa stołowego,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charset="0"/>
              </a:rPr>
              <a:t>Prezes ATS Białystok. ( z prawej strony )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168"/>
            <a:ext cx="1547664" cy="81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36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/>
          <p:cNvSpPr txBox="1">
            <a:spLocks noChangeArrowheads="1"/>
          </p:cNvSpPr>
          <p:nvPr/>
        </p:nvSpPr>
        <p:spPr bwMode="auto">
          <a:xfrm>
            <a:off x="590550" y="1016000"/>
            <a:ext cx="80629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Konkursy, turnieje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i przedsięwzięcia,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które stały się tradycją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naszej szkoły.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70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Taniec towarzyski XII 2008 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10" y="2348880"/>
            <a:ext cx="3933825" cy="2949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11" descr="Taniec towarzyski XII 2008 3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990600"/>
            <a:ext cx="3508375" cy="508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7313" y="393700"/>
            <a:ext cx="526732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3200">
                <a:latin typeface="Bookman Old Style" pitchFamily="18" charset="0"/>
              </a:rPr>
              <a:t>Otwarte Mistrzostwa SP19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3200">
                <a:latin typeface="Bookman Old Style" pitchFamily="18" charset="0"/>
              </a:rPr>
              <a:t>w tańcu towarzyskim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27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r>
              <a:rPr lang="pl-PL" altLang="pl-PL" sz="3600" dirty="0" smtClean="0">
                <a:latin typeface="Bookman Old Style" pitchFamily="18" charset="0"/>
              </a:rPr>
              <a:t>Z Piłsudskim po Białymstoku</a:t>
            </a:r>
          </a:p>
        </p:txBody>
      </p:sp>
      <p:pic>
        <p:nvPicPr>
          <p:cNvPr id="5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743" y="4132263"/>
            <a:ext cx="17811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1465263"/>
            <a:ext cx="29718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3835400"/>
            <a:ext cx="4322762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284288"/>
            <a:ext cx="4271962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2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r>
              <a:rPr lang="pl-PL" altLang="pl-PL" sz="3600" dirty="0" smtClean="0">
                <a:latin typeface="Bookman Old Style" pitchFamily="18" charset="0"/>
              </a:rPr>
              <a:t>Z Piłsudskim po Białymstoku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063688"/>
            <a:ext cx="3057804" cy="407707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52924"/>
            <a:ext cx="3528392" cy="470452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49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r>
              <a:rPr lang="pl-PL" altLang="pl-PL" sz="3600" smtClean="0">
                <a:latin typeface="Bookman Old Style" pitchFamily="18" charset="0"/>
              </a:rPr>
              <a:t>Z Piłsudskim po Białymstoku</a:t>
            </a:r>
          </a:p>
        </p:txBody>
      </p:sp>
      <p:pic>
        <p:nvPicPr>
          <p:cNvPr id="5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45694"/>
            <a:ext cx="151923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67" y="1431924"/>
            <a:ext cx="4678991" cy="350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89" y="3645024"/>
            <a:ext cx="41910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59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1776413"/>
            <a:ext cx="8229600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altLang="pl-PL" sz="4000" dirty="0">
                <a:latin typeface="Bookman Old Style" panose="02050604050505020204" pitchFamily="18" charset="0"/>
              </a:rPr>
              <a:t>Projekty realizowane w ramach Europejskiego Funduszu Społecznego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57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r>
              <a:rPr lang="pl-PL" altLang="pl-PL" sz="3200" dirty="0" smtClean="0">
                <a:latin typeface="Bookman Old Style" pitchFamily="18" charset="0"/>
              </a:rPr>
              <a:t>Szkoła równych szans</a:t>
            </a:r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8227"/>
            <a:ext cx="1324222" cy="181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3371850"/>
            <a:ext cx="5129212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98563"/>
            <a:ext cx="324167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39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887413"/>
            <a:ext cx="3284538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533400" y="225425"/>
            <a:ext cx="8229600" cy="1143000"/>
          </a:xfrm>
        </p:spPr>
        <p:txBody>
          <a:bodyPr/>
          <a:lstStyle/>
          <a:p>
            <a:r>
              <a:rPr lang="pl-PL" altLang="pl-PL" sz="3200" smtClean="0">
                <a:latin typeface="Bookman Old Style" pitchFamily="18" charset="0"/>
              </a:rPr>
              <a:t>Potrafię dużo, mogę więcej</a:t>
            </a:r>
          </a:p>
        </p:txBody>
      </p:sp>
      <p:pic>
        <p:nvPicPr>
          <p:cNvPr id="6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3" y="2652713"/>
            <a:ext cx="4325937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157288"/>
            <a:ext cx="41402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4114800"/>
            <a:ext cx="3138487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76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611188" y="-130175"/>
            <a:ext cx="8229600" cy="1143000"/>
          </a:xfrm>
        </p:spPr>
        <p:txBody>
          <a:bodyPr/>
          <a:lstStyle/>
          <a:p>
            <a:r>
              <a:rPr lang="pl-PL" altLang="pl-PL" sz="3600" smtClean="0">
                <a:latin typeface="Bookman Old Style" pitchFamily="18" charset="0"/>
              </a:rPr>
              <a:t>Comenius i Erasmus+</a:t>
            </a:r>
          </a:p>
        </p:txBody>
      </p:sp>
      <p:sp>
        <p:nvSpPr>
          <p:cNvPr id="5" name="pole tekstowe 2"/>
          <p:cNvSpPr txBox="1">
            <a:spLocks noChangeArrowheads="1"/>
          </p:cNvSpPr>
          <p:nvPr/>
        </p:nvSpPr>
        <p:spPr bwMode="auto">
          <a:xfrm>
            <a:off x="427038" y="989013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„Poznajmy swój świat”</a:t>
            </a:r>
          </a:p>
        </p:txBody>
      </p:sp>
      <p:pic>
        <p:nvPicPr>
          <p:cNvPr id="6" name="Picture 7" descr="img_07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981200"/>
            <a:ext cx="4587875" cy="305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8" descr="CIMG03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59225"/>
            <a:ext cx="2879725" cy="215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2" descr="CIMG02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844550"/>
            <a:ext cx="3840162" cy="287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52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04800"/>
            <a:ext cx="8229600" cy="533400"/>
          </a:xfrm>
        </p:spPr>
        <p:txBody>
          <a:bodyPr/>
          <a:lstStyle/>
          <a:p>
            <a:pPr algn="ctr">
              <a:buFontTx/>
              <a:buNone/>
            </a:pPr>
            <a:r>
              <a:rPr lang="pl-PL" altLang="pl-PL" sz="2000" dirty="0" smtClean="0">
                <a:latin typeface="Bookman Old Style" pitchFamily="18" charset="0"/>
              </a:rPr>
              <a:t>W tym budynku funkcjonowała nasza ,,19 ” przez 4 lata.</a:t>
            </a:r>
          </a:p>
        </p:txBody>
      </p:sp>
      <p:pic>
        <p:nvPicPr>
          <p:cNvPr id="5" name="Picture 4" descr="warszawska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884988" cy="467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76400" y="58674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000">
                <a:latin typeface="Bookman Old Style" pitchFamily="18" charset="0"/>
              </a:rPr>
              <a:t>Warszawska 63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7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/>
          <p:cNvSpPr txBox="1">
            <a:spLocks noChangeArrowheads="1"/>
          </p:cNvSpPr>
          <p:nvPr/>
        </p:nvSpPr>
        <p:spPr bwMode="auto">
          <a:xfrm>
            <a:off x="152400" y="1201738"/>
            <a:ext cx="3962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 dirty="0">
                <a:latin typeface="Bookman Old Style" pitchFamily="18" charset="0"/>
              </a:rPr>
              <a:t>"</a:t>
            </a:r>
            <a:r>
              <a:rPr lang="pl-PL" altLang="pl-PL" sz="2400" dirty="0" err="1">
                <a:latin typeface="Bookman Old Style" pitchFamily="18" charset="0"/>
              </a:rPr>
              <a:t>All</a:t>
            </a:r>
            <a:r>
              <a:rPr lang="pl-PL" altLang="pl-PL" sz="2400" dirty="0">
                <a:latin typeface="Bookman Old Style" pitchFamily="18" charset="0"/>
              </a:rPr>
              <a:t> </a:t>
            </a:r>
            <a:r>
              <a:rPr lang="pl-PL" altLang="pl-PL" sz="2400" dirty="0" err="1">
                <a:latin typeface="Bookman Old Style" pitchFamily="18" charset="0"/>
              </a:rPr>
              <a:t>About</a:t>
            </a:r>
            <a:r>
              <a:rPr lang="pl-PL" altLang="pl-PL" sz="2400" dirty="0">
                <a:latin typeface="Bookman Old Style" pitchFamily="18" charset="0"/>
              </a:rPr>
              <a:t> </a:t>
            </a:r>
            <a:r>
              <a:rPr lang="pl-PL" altLang="pl-PL" sz="2400" dirty="0" err="1">
                <a:latin typeface="Bookman Old Style" pitchFamily="18" charset="0"/>
              </a:rPr>
              <a:t>Us</a:t>
            </a:r>
            <a:r>
              <a:rPr lang="pl-PL" altLang="pl-PL" sz="2400" dirty="0">
                <a:latin typeface="Bookman Old Style" pitchFamily="18" charset="0"/>
              </a:rPr>
              <a:t>„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 dirty="0">
                <a:latin typeface="Bookman Old Style" pitchFamily="18" charset="0"/>
              </a:rPr>
              <a:t>Wszystko o nas</a:t>
            </a:r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688975"/>
            <a:ext cx="4318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6705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84638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533400" y="-142875"/>
            <a:ext cx="8229600" cy="1143000"/>
          </a:xfrm>
        </p:spPr>
        <p:txBody>
          <a:bodyPr/>
          <a:lstStyle/>
          <a:p>
            <a:r>
              <a:rPr lang="pl-PL" altLang="pl-PL" sz="3600" dirty="0" smtClean="0">
                <a:latin typeface="Bookman Old Style" pitchFamily="18" charset="0"/>
              </a:rPr>
              <a:t>Comenius i Erasmus+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31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533400" y="-147638"/>
            <a:ext cx="8229600" cy="1143001"/>
          </a:xfrm>
        </p:spPr>
        <p:txBody>
          <a:bodyPr/>
          <a:lstStyle/>
          <a:p>
            <a:r>
              <a:rPr lang="pl-PL" altLang="pl-PL" sz="3600" smtClean="0">
                <a:latin typeface="Bookman Old Style" pitchFamily="18" charset="0"/>
              </a:rPr>
              <a:t>Comenius i Erasmus+</a:t>
            </a:r>
          </a:p>
        </p:txBody>
      </p:sp>
      <p:sp>
        <p:nvSpPr>
          <p:cNvPr id="5" name="pole tekstowe 2"/>
          <p:cNvSpPr txBox="1">
            <a:spLocks noChangeArrowheads="1"/>
          </p:cNvSpPr>
          <p:nvPr/>
        </p:nvSpPr>
        <p:spPr bwMode="auto">
          <a:xfrm>
            <a:off x="581025" y="1143000"/>
            <a:ext cx="3962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"Big Issues in Small Hands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Wielkie sprawy w małych rękach"</a:t>
            </a:r>
          </a:p>
        </p:txBody>
      </p:sp>
      <p:pic>
        <p:nvPicPr>
          <p:cNvPr id="6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3817938"/>
            <a:ext cx="2890837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2895600"/>
            <a:ext cx="4591050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695325"/>
            <a:ext cx="40830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62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457200" y="973138"/>
            <a:ext cx="8229600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altLang="pl-PL" sz="4000" dirty="0">
                <a:latin typeface="Bookman Old Style" panose="02050604050505020204" pitchFamily="18" charset="0"/>
              </a:rPr>
              <a:t>„Dzieci – dzieciom, </a:t>
            </a:r>
            <a:br>
              <a:rPr lang="pl-PL" altLang="pl-PL" sz="4000" dirty="0">
                <a:latin typeface="Bookman Old Style" panose="02050604050505020204" pitchFamily="18" charset="0"/>
              </a:rPr>
            </a:br>
            <a:r>
              <a:rPr lang="pl-PL" altLang="pl-PL" sz="4000" dirty="0">
                <a:latin typeface="Bookman Old Style" panose="02050604050505020204" pitchFamily="18" charset="0"/>
              </a:rPr>
              <a:t>szkoła – szkole”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60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71800"/>
            <a:ext cx="4081463" cy="306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11" descr="SuderwaWilno 2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4081463" cy="306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800600" y="609600"/>
            <a:ext cx="3733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Współpraca z polską szkołą w Suderwie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na Litwie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08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3263900"/>
            <a:ext cx="5318125" cy="2987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11" descr="S63034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3250"/>
            <a:ext cx="4081463" cy="306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10" descr="S63034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762000"/>
            <a:ext cx="3032125" cy="227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0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/>
          <p:cNvSpPr txBox="1">
            <a:spLocks noChangeArrowheads="1"/>
          </p:cNvSpPr>
          <p:nvPr/>
        </p:nvSpPr>
        <p:spPr bwMode="auto">
          <a:xfrm>
            <a:off x="862013" y="990600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Jubileuszowy Dar Serca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z okazji 50 – </a:t>
            </a:r>
            <a:r>
              <a:rPr lang="pl-PL" altLang="pl-PL" sz="4000" dirty="0" err="1">
                <a:latin typeface="Bookman Old Style" pitchFamily="18" charset="0"/>
              </a:rPr>
              <a:t>lecia</a:t>
            </a:r>
            <a:r>
              <a:rPr lang="pl-PL" altLang="pl-PL" sz="4000" dirty="0">
                <a:latin typeface="Bookman Old Style" pitchFamily="18" charset="0"/>
              </a:rPr>
              <a:t> szkoły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5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/>
          <p:cNvSpPr txBox="1">
            <a:spLocks noChangeArrowheads="1"/>
          </p:cNvSpPr>
          <p:nvPr/>
        </p:nvSpPr>
        <p:spPr bwMode="auto">
          <a:xfrm>
            <a:off x="1287463" y="231775"/>
            <a:ext cx="678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Adopcja na odległość</a:t>
            </a:r>
          </a:p>
        </p:txBody>
      </p:sp>
      <p:pic>
        <p:nvPicPr>
          <p:cNvPr id="5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70" y="1686718"/>
            <a:ext cx="2732593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945" y="1346200"/>
            <a:ext cx="300740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5"/>
          <p:cNvSpPr txBox="1">
            <a:spLocks noChangeArrowheads="1"/>
          </p:cNvSpPr>
          <p:nvPr/>
        </p:nvSpPr>
        <p:spPr bwMode="auto">
          <a:xfrm>
            <a:off x="848074" y="1346200"/>
            <a:ext cx="3830289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 dirty="0">
                <a:latin typeface="Bookman Old Style" pitchFamily="18" charset="0"/>
              </a:rPr>
              <a:t>Dziewczynka z Rwandy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3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/>
          <p:cNvSpPr txBox="1">
            <a:spLocks noChangeArrowheads="1"/>
          </p:cNvSpPr>
          <p:nvPr/>
        </p:nvSpPr>
        <p:spPr bwMode="auto">
          <a:xfrm>
            <a:off x="1194940" y="230188"/>
            <a:ext cx="441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Teatr Lolek</a:t>
            </a:r>
          </a:p>
        </p:txBody>
      </p:sp>
      <p:pic>
        <p:nvPicPr>
          <p:cNvPr id="3" name="Picture 4" descr="IMG_08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1231900"/>
            <a:ext cx="4211637" cy="2806700"/>
          </a:xfrm>
          <a:prstGeom prst="rect">
            <a:avLst/>
          </a:prstGeom>
          <a:noFill/>
          <a:ln w="63500" cmpd="thinThick">
            <a:solidFill>
              <a:srgbClr val="3E00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G_1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762000"/>
            <a:ext cx="3119437" cy="4678363"/>
          </a:xfrm>
          <a:prstGeom prst="rect">
            <a:avLst/>
          </a:prstGeom>
          <a:noFill/>
          <a:ln w="63500" cmpd="thinThick">
            <a:solidFill>
              <a:srgbClr val="3E001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65213" y="4414838"/>
            <a:ext cx="3659187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Spektakl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„OSKAR I PANI RÓŻA”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041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/>
          <p:cNvSpPr txBox="1">
            <a:spLocks noChangeArrowheads="1"/>
          </p:cNvSpPr>
          <p:nvPr/>
        </p:nvSpPr>
        <p:spPr bwMode="auto">
          <a:xfrm>
            <a:off x="1691680" y="213633"/>
            <a:ext cx="441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Teatr Lolek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724400" y="5735638"/>
            <a:ext cx="3124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>
                <a:latin typeface="Bookman Old Style" pitchFamily="18" charset="0"/>
              </a:rPr>
              <a:t>„Mały Książę”</a:t>
            </a:r>
          </a:p>
        </p:txBody>
      </p:sp>
      <p:pic>
        <p:nvPicPr>
          <p:cNvPr id="4" name="Picture 2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003300"/>
            <a:ext cx="6550025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695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/>
          <p:cNvSpPr txBox="1">
            <a:spLocks noChangeArrowheads="1"/>
          </p:cNvSpPr>
          <p:nvPr/>
        </p:nvSpPr>
        <p:spPr bwMode="auto">
          <a:xfrm>
            <a:off x="1619672" y="187780"/>
            <a:ext cx="441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Teatr Lolek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60388" y="3840163"/>
            <a:ext cx="3886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>
                <a:latin typeface="Bookman Old Style" pitchFamily="18" charset="0"/>
              </a:rPr>
              <a:t>„We śnie i na jawie”</a:t>
            </a:r>
          </a:p>
        </p:txBody>
      </p:sp>
      <p:pic>
        <p:nvPicPr>
          <p:cNvPr id="4" name="Obraz 1" descr="E:\Sen Nocy Letniej czerwiec 2011\teatr2\teatr (60 z 20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839788"/>
            <a:ext cx="4456113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" descr="E:\Królewna Śnieżka 18 VI 2012\AAA_01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2743200"/>
            <a:ext cx="3973512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4560888" y="5562600"/>
            <a:ext cx="3821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>
                <a:latin typeface="Bookman Old Style" pitchFamily="18" charset="0"/>
              </a:rPr>
              <a:t>„Królewna Śnieżka”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46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rygoru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42999"/>
            <a:ext cx="2994025" cy="4678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467620" y="6008931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000" dirty="0">
                <a:latin typeface="Bookman Old Style" pitchFamily="18" charset="0"/>
              </a:rPr>
              <a:t>p. Mikołaj </a:t>
            </a:r>
            <a:r>
              <a:rPr lang="pl-PL" altLang="pl-PL" sz="2000" dirty="0" err="1">
                <a:latin typeface="Bookman Old Style" pitchFamily="18" charset="0"/>
              </a:rPr>
              <a:t>Grygoruk</a:t>
            </a:r>
            <a:endParaRPr lang="pl-PL" altLang="pl-PL" sz="2000" dirty="0">
              <a:latin typeface="Bookman Old Style" pitchFamily="18" charset="0"/>
            </a:endParaRPr>
          </a:p>
        </p:txBody>
      </p:sp>
      <p:pic>
        <p:nvPicPr>
          <p:cNvPr id="6" name="Picture 10" descr="widoków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3300413" cy="4678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ctangle 11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pPr algn="ctr">
              <a:buFontTx/>
              <a:buNone/>
            </a:pPr>
            <a:r>
              <a:rPr lang="pl-PL" altLang="pl-PL" sz="2000" smtClean="0">
                <a:latin typeface="Bookman Old Style" pitchFamily="18" charset="0"/>
              </a:rPr>
              <a:t>,,Ciasna, ale własna” – taki artykuł pojawił się w ,,Gazecie Współczesnej” w sierpniu 1985 roku.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953000" y="5867400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000">
                <a:latin typeface="Bookman Old Style" pitchFamily="18" charset="0"/>
              </a:rPr>
              <a:t>Mieszka I 18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4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/>
          <p:cNvSpPr txBox="1">
            <a:spLocks noChangeArrowheads="1"/>
          </p:cNvSpPr>
          <p:nvPr/>
        </p:nvSpPr>
        <p:spPr bwMode="auto">
          <a:xfrm>
            <a:off x="685800" y="230188"/>
            <a:ext cx="441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>
                <a:latin typeface="Bookman Old Style" pitchFamily="18" charset="0"/>
              </a:rPr>
              <a:t>Teatr Lolek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65125" y="4143375"/>
            <a:ext cx="3886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>
                <a:latin typeface="Bookman Old Style" pitchFamily="18" charset="0"/>
              </a:rPr>
              <a:t>„Królowa Śniegu”</a:t>
            </a:r>
          </a:p>
        </p:txBody>
      </p:sp>
      <p:pic>
        <p:nvPicPr>
          <p:cNvPr id="4" name="Picture 2" descr="IMG_95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3233738"/>
            <a:ext cx="41592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G_95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62025"/>
            <a:ext cx="42735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474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/>
          <p:cNvSpPr txBox="1">
            <a:spLocks noChangeArrowheads="1"/>
          </p:cNvSpPr>
          <p:nvPr/>
        </p:nvSpPr>
        <p:spPr bwMode="auto">
          <a:xfrm>
            <a:off x="2099582" y="184605"/>
            <a:ext cx="441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Teatr Lolek</a:t>
            </a:r>
          </a:p>
        </p:txBody>
      </p:sp>
      <p:sp>
        <p:nvSpPr>
          <p:cNvPr id="3" name="pole tekstowe 1"/>
          <p:cNvSpPr txBox="1">
            <a:spLocks noChangeArrowheads="1"/>
          </p:cNvSpPr>
          <p:nvPr/>
        </p:nvSpPr>
        <p:spPr bwMode="auto">
          <a:xfrm>
            <a:off x="2649538" y="5611813"/>
            <a:ext cx="3821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>
                <a:latin typeface="Bookman Old Style" pitchFamily="18" charset="0"/>
              </a:rPr>
              <a:t>„Igraszki z Diabłem”</a:t>
            </a:r>
          </a:p>
        </p:txBody>
      </p:sp>
      <p:pic>
        <p:nvPicPr>
          <p:cNvPr id="4" name="Picture 3" descr="igraszki (20 of 3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809625"/>
            <a:ext cx="7513638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069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/>
          <p:cNvSpPr txBox="1">
            <a:spLocks noChangeArrowheads="1"/>
          </p:cNvSpPr>
          <p:nvPr/>
        </p:nvSpPr>
        <p:spPr bwMode="auto">
          <a:xfrm>
            <a:off x="1241884" y="515459"/>
            <a:ext cx="647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Rowerowy Rajd Papieski</a:t>
            </a:r>
          </a:p>
        </p:txBody>
      </p:sp>
      <p:pic>
        <p:nvPicPr>
          <p:cNvPr id="3" name="Obraz 1" descr="E:\2011-06-01 Kolarze Waldek 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70238"/>
            <a:ext cx="449580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http://www.sp19.piasta.pl/images/rsgallery/display/P1050941-1.jpg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46188"/>
            <a:ext cx="42386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" descr="E:\Rajd 2012 rok\_MG_52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3886200"/>
            <a:ext cx="303212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2" descr="E:\Rajd 2012 rok\_MG_52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1241425"/>
            <a:ext cx="2719387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3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/>
          <p:cNvSpPr txBox="1">
            <a:spLocks noChangeArrowheads="1"/>
          </p:cNvSpPr>
          <p:nvPr/>
        </p:nvSpPr>
        <p:spPr bwMode="auto">
          <a:xfrm>
            <a:off x="533400" y="533400"/>
            <a:ext cx="647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„Jarmark za grosik”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74963"/>
            <a:ext cx="433387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3952875"/>
            <a:ext cx="289242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41425"/>
            <a:ext cx="467995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867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/>
          <p:cNvSpPr txBox="1">
            <a:spLocks noChangeArrowheads="1"/>
          </p:cNvSpPr>
          <p:nvPr/>
        </p:nvSpPr>
        <p:spPr bwMode="auto">
          <a:xfrm>
            <a:off x="899592" y="585787"/>
            <a:ext cx="6934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Adopcja na odległość</a:t>
            </a:r>
          </a:p>
        </p:txBody>
      </p:sp>
      <p:sp>
        <p:nvSpPr>
          <p:cNvPr id="3" name="pole tekstowe 5"/>
          <p:cNvSpPr txBox="1">
            <a:spLocks noChangeArrowheads="1"/>
          </p:cNvSpPr>
          <p:nvPr/>
        </p:nvSpPr>
        <p:spPr bwMode="auto">
          <a:xfrm>
            <a:off x="762000" y="1346200"/>
            <a:ext cx="39163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Dziewczynka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z Wybrzeża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Kości Słoniowej</a:t>
            </a: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3813"/>
            <a:ext cx="3427413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2620963"/>
            <a:ext cx="2620963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827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400" y="192088"/>
            <a:ext cx="8229600" cy="1143000"/>
          </a:xfrm>
        </p:spPr>
        <p:txBody>
          <a:bodyPr/>
          <a:lstStyle/>
          <a:p>
            <a:r>
              <a:rPr lang="pl-PL" altLang="pl-PL" sz="3600" smtClean="0">
                <a:latin typeface="Bookman Old Style" pitchFamily="18" charset="0"/>
              </a:rPr>
              <a:t>Ozłacamy Kasisi</a:t>
            </a:r>
          </a:p>
        </p:txBody>
      </p:sp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685800" y="979488"/>
            <a:ext cx="4632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I szkolny bieg charytatywny - maj 2015</a:t>
            </a:r>
            <a:endParaRPr lang="pl-PL" altLang="pl-PL" sz="2400">
              <a:latin typeface="Arial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55975"/>
            <a:ext cx="4267200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35150"/>
            <a:ext cx="49530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1128713"/>
            <a:ext cx="2776537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749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400" y="192088"/>
            <a:ext cx="8229600" cy="1143000"/>
          </a:xfrm>
        </p:spPr>
        <p:txBody>
          <a:bodyPr/>
          <a:lstStyle/>
          <a:p>
            <a:r>
              <a:rPr lang="pl-PL" altLang="pl-PL" sz="3600" smtClean="0">
                <a:latin typeface="Bookman Old Style" pitchFamily="18" charset="0"/>
              </a:rPr>
              <a:t>Wkręć się w nakrętki</a:t>
            </a:r>
          </a:p>
        </p:txBody>
      </p:sp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3078163" y="5583238"/>
            <a:ext cx="4633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Emilka</a:t>
            </a:r>
            <a:endParaRPr lang="pl-PL" altLang="pl-PL" sz="2400">
              <a:latin typeface="Arial" charset="0"/>
            </a:endParaRPr>
          </a:p>
        </p:txBody>
      </p:sp>
      <p:pic>
        <p:nvPicPr>
          <p:cNvPr id="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169988"/>
            <a:ext cx="656907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125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1403648" y="761399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Jubileuszowy Dar Serca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4000" dirty="0">
                <a:latin typeface="Bookman Old Style" pitchFamily="18" charset="0"/>
              </a:rPr>
              <a:t>z okazji </a:t>
            </a:r>
            <a:r>
              <a:rPr lang="pl-PL" altLang="pl-PL" sz="4000" dirty="0" smtClean="0">
                <a:latin typeface="Bookman Old Style" pitchFamily="18" charset="0"/>
              </a:rPr>
              <a:t>60 </a:t>
            </a:r>
            <a:r>
              <a:rPr lang="pl-PL" altLang="pl-PL" sz="4000" dirty="0">
                <a:latin typeface="Bookman Old Style" pitchFamily="18" charset="0"/>
              </a:rPr>
              <a:t>– </a:t>
            </a:r>
            <a:r>
              <a:rPr lang="pl-PL" altLang="pl-PL" sz="4000" dirty="0" err="1">
                <a:latin typeface="Bookman Old Style" pitchFamily="18" charset="0"/>
              </a:rPr>
              <a:t>lecia</a:t>
            </a:r>
            <a:r>
              <a:rPr lang="pl-PL" altLang="pl-PL" sz="4000" dirty="0">
                <a:latin typeface="Bookman Old Style" pitchFamily="18" charset="0"/>
              </a:rPr>
              <a:t> szkoły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88" y="2074540"/>
            <a:ext cx="6516216" cy="362977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419872" y="4919480"/>
            <a:ext cx="5214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atin typeface="Bookman Old Style" panose="02050604050505020204" pitchFamily="18" charset="0"/>
              </a:rPr>
              <a:t>Drzewo spełnionych marzeń</a:t>
            </a:r>
          </a:p>
          <a:p>
            <a:endParaRPr lang="pl-PL" sz="3200" dirty="0">
              <a:latin typeface="Bookman Old Style" panose="020506040505050202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040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990600" y="2286000"/>
            <a:ext cx="73914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„Szkoła to miejsce takie najdziwniejsze,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400">
                <a:latin typeface="Bookman Old Style" pitchFamily="18" charset="0"/>
              </a:rPr>
              <a:t>które z lat upływem staje się piękniejsze…”</a:t>
            </a:r>
          </a:p>
        </p:txBody>
      </p:sp>
      <p:pic>
        <p:nvPicPr>
          <p:cNvPr id="4" name="Picture 14" descr="Kopia szkola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81400"/>
            <a:ext cx="4718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352" y="373378"/>
            <a:ext cx="3475765" cy="18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17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idx="1"/>
          </p:nvPr>
        </p:nvSpPr>
        <p:spPr>
          <a:xfrm>
            <a:off x="477838" y="533400"/>
            <a:ext cx="3429000" cy="2514600"/>
          </a:xfrm>
        </p:spPr>
        <p:txBody>
          <a:bodyPr/>
          <a:lstStyle/>
          <a:p>
            <a:pPr algn="ctr">
              <a:buFontTx/>
              <a:buNone/>
            </a:pPr>
            <a:r>
              <a:rPr lang="pl-PL" altLang="pl-PL" sz="2400" smtClean="0">
                <a:latin typeface="Bookman Old Style" pitchFamily="18" charset="0"/>
              </a:rPr>
              <a:t>,,Ciasna, ale własna” – taki artykuł pojawił się w ,,Gazecie Współczesnej” w sierpniu 1985 roku.</a:t>
            </a:r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236538"/>
            <a:ext cx="4181475" cy="591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anusewi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3325813" cy="467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059832" y="5358300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000" dirty="0">
                <a:latin typeface="Bookman Old Style" pitchFamily="18" charset="0"/>
              </a:rPr>
              <a:t>p. Agnieszka </a:t>
            </a:r>
            <a:r>
              <a:rPr lang="pl-PL" altLang="pl-PL" sz="2000" dirty="0" err="1">
                <a:latin typeface="Bookman Old Style" pitchFamily="18" charset="0"/>
              </a:rPr>
              <a:t>Hanusewicz</a:t>
            </a:r>
            <a:endParaRPr lang="pl-PL" altLang="pl-PL" sz="2000" dirty="0">
              <a:latin typeface="Bookman Old Style" pitchFamily="18" charset="0"/>
            </a:endParaRPr>
          </a:p>
        </p:txBody>
      </p:sp>
      <p:pic>
        <p:nvPicPr>
          <p:cNvPr id="6" name="Picture 9" descr="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62000"/>
            <a:ext cx="22574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181600" y="2438400"/>
            <a:ext cx="35052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000">
                <a:latin typeface="Bookman Old Style" pitchFamily="18" charset="0"/>
              </a:rPr>
              <a:t>Logo szkoły – zaprojektowane przez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000">
                <a:latin typeface="Bookman Old Style" pitchFamily="18" charset="0"/>
              </a:rPr>
              <a:t>p. W. Szumarską.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4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yrekc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6237288" cy="4679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979712" y="5638800"/>
            <a:ext cx="67529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000" dirty="0">
                <a:latin typeface="Bookman Old Style" pitchFamily="18" charset="0"/>
              </a:rPr>
              <a:t>p. Elżbieta Zimnoch, p. Ewa Piechocka,                                         p. Jolanta Kalinowska, p. Ewa Popławska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762000" y="304800"/>
            <a:ext cx="762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000" dirty="0" smtClean="0">
                <a:latin typeface="Bookman Old Style" pitchFamily="18" charset="0"/>
              </a:rPr>
              <a:t>Kadra </a:t>
            </a:r>
            <a:r>
              <a:rPr lang="pl-PL" altLang="pl-PL" sz="2000" dirty="0">
                <a:latin typeface="Bookman Old Style" pitchFamily="18" charset="0"/>
              </a:rPr>
              <a:t>kierownicza szkoły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8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iesz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730363"/>
            <a:ext cx="3454400" cy="4676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352800" y="5778659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Bookman Old Style" pitchFamily="18" charset="0"/>
              </a:rPr>
              <a:t>15 czerwca 1991 r.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609600" y="304800"/>
            <a:ext cx="807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pl-PL" altLang="pl-PL" sz="2000" dirty="0">
                <a:latin typeface="Bookman Old Style" pitchFamily="18" charset="0"/>
              </a:rPr>
              <a:t>Nadanie Szkole Podstawowej nr 19 imienia Mieszka I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4495800" y="1143000"/>
            <a:ext cx="41148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Bookman Old Style" pitchFamily="18" charset="0"/>
              </a:rPr>
              <a:t>Tablica pamiątkowa poświęcona patronowi szkoły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pl-PL" altLang="pl-PL" sz="1800" dirty="0">
              <a:latin typeface="Arial" charset="0"/>
            </a:endParaRPr>
          </a:p>
        </p:txBody>
      </p:sp>
      <p:pic>
        <p:nvPicPr>
          <p:cNvPr id="8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2133600"/>
            <a:ext cx="3998913" cy="3192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6738"/>
            <a:ext cx="2483768" cy="1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4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056</Template>
  <TotalTime>183</TotalTime>
  <Words>731</Words>
  <Application>Microsoft Office PowerPoint</Application>
  <PresentationFormat>Pokaz na ekranie (4:3)</PresentationFormat>
  <Paragraphs>155</Paragraphs>
  <Slides>58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59" baseType="lpstr">
      <vt:lpstr>Diseño predeterminado</vt:lpstr>
      <vt:lpstr>Jubileusz 60 – lecia  Szkoły Podstawowej nr 19  im. Mieszka I w Białymstoku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Nowocześnie, atrakcyjnie, bezpiecznie…</vt:lpstr>
      <vt:lpstr>Nowocześnie, atrakcyjnie, bezpiecznie…</vt:lpstr>
      <vt:lpstr>Nowocześnie, atrakcyjnie, bezpiecznie…</vt:lpstr>
      <vt:lpstr>Nowocześnie, atrakcyjnie, bezpiecznie…</vt:lpstr>
      <vt:lpstr>Prezentacja programu PowerPoint</vt:lpstr>
      <vt:lpstr>Prezentacja programu PowerPoint</vt:lpstr>
      <vt:lpstr>Prezentacja programu PowerPoint</vt:lpstr>
      <vt:lpstr>Kreatywne zajęcia</vt:lpstr>
      <vt:lpstr>Kreatywne zajęcia</vt:lpstr>
      <vt:lpstr>Kreatywne zajęcia</vt:lpstr>
      <vt:lpstr>Szkolna sekcja brydża sportowego</vt:lpstr>
      <vt:lpstr>Konkursowe śpiewanie  na 569 głosów</vt:lpstr>
      <vt:lpstr>Możemy pochwalić się certyfikatami:</vt:lpstr>
      <vt:lpstr>Jesteśmy dymni z naszych sportowców</vt:lpstr>
      <vt:lpstr>Sportowe sukcesy naszych absolwentów</vt:lpstr>
      <vt:lpstr>Sportowe sukcesy naszych absolwentów</vt:lpstr>
      <vt:lpstr>Prezentacja programu PowerPoint</vt:lpstr>
      <vt:lpstr>Sportowe sukcesy naszych absolwentów</vt:lpstr>
      <vt:lpstr>Prezentacja programu PowerPoint</vt:lpstr>
      <vt:lpstr>Prezentacja programu PowerPoint</vt:lpstr>
      <vt:lpstr>Z Piłsudskim po Białymstoku</vt:lpstr>
      <vt:lpstr>Z Piłsudskim po Białymstoku</vt:lpstr>
      <vt:lpstr>Z Piłsudskim po Białymstoku</vt:lpstr>
      <vt:lpstr>Projekty realizowane w ramach Europejskiego Funduszu Społecznego</vt:lpstr>
      <vt:lpstr>Szkoła równych szans</vt:lpstr>
      <vt:lpstr>Potrafię dużo, mogę więcej</vt:lpstr>
      <vt:lpstr>Comenius i Erasmus+</vt:lpstr>
      <vt:lpstr>Comenius i Erasmus+</vt:lpstr>
      <vt:lpstr>Comenius i Erasmus+</vt:lpstr>
      <vt:lpstr>„Dzieci – dzieciom,  szkoła – szkole”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Ozłacamy Kasisi</vt:lpstr>
      <vt:lpstr>Wkręć się w nakrętki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B</dc:creator>
  <cp:lastModifiedBy>Katarzyna B</cp:lastModifiedBy>
  <cp:revision>18</cp:revision>
  <dcterms:created xsi:type="dcterms:W3CDTF">2019-06-02T20:16:54Z</dcterms:created>
  <dcterms:modified xsi:type="dcterms:W3CDTF">2019-06-11T19:01:58Z</dcterms:modified>
</cp:coreProperties>
</file>