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cCCCu8wx3pIsGLJbDtZ8sQ" hashData="eyMb3ASJd1MZtCI4uryx4CigWYs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0058"/>
    <a:srgbClr val="3C1A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2F46-5F99-4695-9540-A9D65D520FE6}" type="datetimeFigureOut">
              <a:rPr lang="sk-SK" smtClean="0"/>
              <a:pPr/>
              <a:t>6. 4. 2015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34C5-4559-4778-AD71-E49391805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2F46-5F99-4695-9540-A9D65D520FE6}" type="datetimeFigureOut">
              <a:rPr lang="sk-SK" smtClean="0"/>
              <a:pPr/>
              <a:t>6. 4. 2015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34C5-4559-4778-AD71-E49391805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2F46-5F99-4695-9540-A9D65D520FE6}" type="datetimeFigureOut">
              <a:rPr lang="sk-SK" smtClean="0"/>
              <a:pPr/>
              <a:t>6. 4. 2015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34C5-4559-4778-AD71-E49391805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2F46-5F99-4695-9540-A9D65D520FE6}" type="datetimeFigureOut">
              <a:rPr lang="sk-SK" smtClean="0"/>
              <a:pPr/>
              <a:t>6. 4. 2015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34C5-4559-4778-AD71-E49391805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2F46-5F99-4695-9540-A9D65D520FE6}" type="datetimeFigureOut">
              <a:rPr lang="sk-SK" smtClean="0"/>
              <a:pPr/>
              <a:t>6. 4. 2015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34C5-4559-4778-AD71-E49391805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2F46-5F99-4695-9540-A9D65D520FE6}" type="datetimeFigureOut">
              <a:rPr lang="sk-SK" smtClean="0"/>
              <a:pPr/>
              <a:t>6. 4. 2015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34C5-4559-4778-AD71-E49391805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2F46-5F99-4695-9540-A9D65D520FE6}" type="datetimeFigureOut">
              <a:rPr lang="sk-SK" smtClean="0"/>
              <a:pPr/>
              <a:t>6. 4. 2015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34C5-4559-4778-AD71-E49391805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2F46-5F99-4695-9540-A9D65D520FE6}" type="datetimeFigureOut">
              <a:rPr lang="sk-SK" smtClean="0"/>
              <a:pPr/>
              <a:t>6. 4. 2015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34C5-4559-4778-AD71-E49391805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2F46-5F99-4695-9540-A9D65D520FE6}" type="datetimeFigureOut">
              <a:rPr lang="sk-SK" smtClean="0"/>
              <a:pPr/>
              <a:t>6. 4. 2015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34C5-4559-4778-AD71-E49391805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2F46-5F99-4695-9540-A9D65D520FE6}" type="datetimeFigureOut">
              <a:rPr lang="sk-SK" smtClean="0"/>
              <a:pPr/>
              <a:t>6. 4. 2015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34C5-4559-4778-AD71-E49391805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2F46-5F99-4695-9540-A9D65D520FE6}" type="datetimeFigureOut">
              <a:rPr lang="sk-SK" smtClean="0"/>
              <a:pPr/>
              <a:t>6. 4. 2015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34C5-4559-4778-AD71-E49391805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2F46-5F99-4695-9540-A9D65D520FE6}" type="datetimeFigureOut">
              <a:rPr lang="sk-SK" smtClean="0"/>
              <a:pPr/>
              <a:t>6. 4. 2015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734C5-4559-4778-AD71-E4939180556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5720" y="142852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0" b="1" dirty="0" smtClean="0">
                <a:ln w="76200">
                  <a:solidFill>
                    <a:srgbClr val="FF0000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wcard Gothic" pitchFamily="82" charset="0"/>
              </a:rPr>
              <a:t>SLUCH</a:t>
            </a:r>
            <a:endParaRPr lang="sk-SK" sz="12000" b="1" dirty="0">
              <a:ln w="76200">
                <a:solidFill>
                  <a:srgbClr val="FF0000"/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000496" y="6143644"/>
            <a:ext cx="500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Lucida Handwriting" pitchFamily="66" charset="0"/>
              </a:rPr>
              <a:t>Spracovala: RNDr. </a:t>
            </a:r>
            <a:r>
              <a:rPr lang="sk-SK" b="1" dirty="0" err="1" smtClean="0">
                <a:latin typeface="Lucida Handwriting" pitchFamily="66" charset="0"/>
              </a:rPr>
              <a:t>Glatzová</a:t>
            </a:r>
            <a:r>
              <a:rPr lang="sk-SK" b="1" dirty="0" smtClean="0">
                <a:latin typeface="Lucida Handwriting" pitchFamily="66" charset="0"/>
              </a:rPr>
              <a:t> Renáta</a:t>
            </a:r>
            <a:endParaRPr lang="sk-SK" b="1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rientir.ru/Files/%D0%BC%D0%B5%D0%B4%D0%B8%D1%86%D0%B8%D0%BD%D0%B0/%D1%81%D1%82%D0%B0%D1%82%D1%8C%D0%B8/%D1%81%D0%BB%D1%83%D1%8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357430"/>
            <a:ext cx="6215106" cy="418188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42844" y="142852"/>
            <a:ext cx="87868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4400" dirty="0" smtClean="0">
                <a:solidFill>
                  <a:schemeClr val="bg1"/>
                </a:solidFill>
                <a:latin typeface="Arial Black" pitchFamily="34" charset="0"/>
              </a:rPr>
              <a:t>Orgánom </a:t>
            </a:r>
            <a:r>
              <a:rPr lang="sk-SK" sz="4400" dirty="0" smtClean="0">
                <a:solidFill>
                  <a:srgbClr val="FF0000"/>
                </a:solidFill>
                <a:latin typeface="Arial Black" pitchFamily="34" charset="0"/>
              </a:rPr>
              <a:t>sluchu</a:t>
            </a:r>
            <a:r>
              <a:rPr lang="sk-SK" sz="4400" dirty="0" smtClean="0">
                <a:solidFill>
                  <a:schemeClr val="bg1"/>
                </a:solidFill>
                <a:latin typeface="Arial Black" pitchFamily="34" charset="0"/>
              </a:rPr>
              <a:t> je </a:t>
            </a:r>
            <a:r>
              <a:rPr lang="sk-SK" sz="4400" dirty="0" smtClean="0">
                <a:solidFill>
                  <a:srgbClr val="FF0000"/>
                </a:solidFill>
                <a:latin typeface="Arial Black" pitchFamily="34" charset="0"/>
              </a:rPr>
              <a:t>ucho</a:t>
            </a:r>
            <a:r>
              <a:rPr lang="sk-SK" sz="44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k-SK" sz="4400" dirty="0" smtClean="0">
                <a:solidFill>
                  <a:schemeClr val="bg1"/>
                </a:solidFill>
                <a:latin typeface="Arial Black" pitchFamily="34" charset="0"/>
              </a:rPr>
              <a:t>Zachytáva </a:t>
            </a:r>
            <a:r>
              <a:rPr lang="sk-SK" sz="4400" dirty="0" smtClean="0">
                <a:solidFill>
                  <a:srgbClr val="FF0000"/>
                </a:solidFill>
                <a:latin typeface="Arial Black" pitchFamily="34" charset="0"/>
              </a:rPr>
              <a:t>zvukové podnety</a:t>
            </a:r>
            <a:r>
              <a:rPr lang="sk-SK" sz="44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sk-SK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857488" y="285728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latin typeface="Arial Black" pitchFamily="34" charset="0"/>
              </a:rPr>
              <a:t>Ucho má tri časti:</a:t>
            </a:r>
            <a:endParaRPr lang="sk-SK" sz="4400" dirty="0">
              <a:latin typeface="Arial Black" pitchFamily="34" charset="0"/>
            </a:endParaRPr>
          </a:p>
        </p:txBody>
      </p:sp>
      <p:sp>
        <p:nvSpPr>
          <p:cNvPr id="9" name="Pravá zložená zátvorka 8"/>
          <p:cNvSpPr/>
          <p:nvPr/>
        </p:nvSpPr>
        <p:spPr>
          <a:xfrm rot="5400000">
            <a:off x="2250281" y="3536173"/>
            <a:ext cx="428628" cy="4929190"/>
          </a:xfrm>
          <a:prstGeom prst="rightBrace">
            <a:avLst>
              <a:gd name="adj1" fmla="val 116729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Pravá zložená zátvorka 9"/>
          <p:cNvSpPr/>
          <p:nvPr/>
        </p:nvSpPr>
        <p:spPr>
          <a:xfrm rot="5400000">
            <a:off x="5500694" y="5286388"/>
            <a:ext cx="428628" cy="1571636"/>
          </a:xfrm>
          <a:prstGeom prst="rightBrace">
            <a:avLst>
              <a:gd name="adj1" fmla="val 116729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Pravá zložená zátvorka 10"/>
          <p:cNvSpPr/>
          <p:nvPr/>
        </p:nvSpPr>
        <p:spPr>
          <a:xfrm rot="5400000">
            <a:off x="7000892" y="5357826"/>
            <a:ext cx="428628" cy="1428760"/>
          </a:xfrm>
          <a:prstGeom prst="rightBrace">
            <a:avLst>
              <a:gd name="adj1" fmla="val 116729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3" name="Rovná spojnica 12"/>
          <p:cNvCxnSpPr/>
          <p:nvPr/>
        </p:nvCxnSpPr>
        <p:spPr>
          <a:xfrm rot="5400000">
            <a:off x="4250529" y="5250669"/>
            <a:ext cx="135732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 rot="5400000">
            <a:off x="5857884" y="5286388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 rot="5400000">
            <a:off x="7286644" y="5286388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1785918" y="628652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 Black" pitchFamily="34" charset="0"/>
              </a:rPr>
              <a:t>vonkajšie ucho</a:t>
            </a:r>
            <a:endParaRPr lang="sk-SK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929190" y="6357958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 Black" pitchFamily="34" charset="0"/>
              </a:rPr>
              <a:t>stredné ucho</a:t>
            </a:r>
            <a:endParaRPr lang="sk-SK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6643702" y="628652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 Black" pitchFamily="34" charset="0"/>
              </a:rPr>
              <a:t>vnútorné ucho</a:t>
            </a:r>
            <a:endParaRPr lang="sk-SK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14282" y="14285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C00000"/>
                </a:solidFill>
                <a:latin typeface="Arial Black" pitchFamily="34" charset="0"/>
              </a:rPr>
              <a:t>VONKAJŠIE UCHO</a:t>
            </a:r>
            <a:endParaRPr lang="sk-SK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85720" y="135729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>
              <a:latin typeface="Arial Black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0" y="2500306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Ušnica</a:t>
            </a:r>
          </a:p>
          <a:p>
            <a:r>
              <a:rPr lang="sk-SK" dirty="0" smtClean="0">
                <a:latin typeface="Arial Black" pitchFamily="34" charset="0"/>
              </a:rPr>
              <a:t>- zachytáva  zvuk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857356" y="292893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Zvukovod</a:t>
            </a:r>
          </a:p>
          <a:p>
            <a:r>
              <a:rPr lang="sk-SK" dirty="0" smtClean="0">
                <a:latin typeface="Arial Black" pitchFamily="34" charset="0"/>
              </a:rPr>
              <a:t>- vedie zvuky k bubienku</a:t>
            </a:r>
            <a:endParaRPr lang="sk-SK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tpeosteophonie.files.wordpress.com/2013/01/ecoute-classique-par-le-tymp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4290"/>
            <a:ext cx="5018203" cy="3714776"/>
          </a:xfrm>
          <a:prstGeom prst="rect">
            <a:avLst/>
          </a:prstGeom>
          <a:noFill/>
        </p:spPr>
      </p:pic>
      <p:pic>
        <p:nvPicPr>
          <p:cNvPr id="17412" name="Picture 4" descr="http://www.docteur-nouwen.com/wp-content/tympan1.jpg"/>
          <p:cNvPicPr>
            <a:picLocks noChangeAspect="1" noChangeArrowheads="1"/>
          </p:cNvPicPr>
          <p:nvPr/>
        </p:nvPicPr>
        <p:blipFill>
          <a:blip r:embed="rId3"/>
          <a:srcRect t="5166" b="12176"/>
          <a:stretch>
            <a:fillRect/>
          </a:stretch>
        </p:blipFill>
        <p:spPr bwMode="auto">
          <a:xfrm>
            <a:off x="428596" y="785794"/>
            <a:ext cx="1946686" cy="1730387"/>
          </a:xfrm>
          <a:prstGeom prst="rect">
            <a:avLst/>
          </a:prstGeom>
          <a:noFill/>
        </p:spPr>
      </p:pic>
      <p:pic>
        <p:nvPicPr>
          <p:cNvPr id="17414" name="Picture 6" descr="http://www.larousse.fr/encyclopedie/data/images/1003585-Osselets_de_loreil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571876"/>
            <a:ext cx="3467118" cy="241611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14282" y="14285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C00000"/>
                </a:solidFill>
                <a:latin typeface="Arial Black" pitchFamily="34" charset="0"/>
              </a:rPr>
              <a:t>STREDNÉ UCHO</a:t>
            </a:r>
            <a:endParaRPr lang="sk-SK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14282" y="342900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Zvukové vlny rozochvejú bubienok.</a:t>
            </a:r>
            <a:endParaRPr lang="sk-SK" dirty="0">
              <a:latin typeface="Arial Black" pitchFamily="34" charset="0"/>
            </a:endParaRPr>
          </a:p>
        </p:txBody>
      </p:sp>
      <p:cxnSp>
        <p:nvCxnSpPr>
          <p:cNvPr id="8" name="Rovná spojovacia šípka 7"/>
          <p:cNvCxnSpPr/>
          <p:nvPr/>
        </p:nvCxnSpPr>
        <p:spPr>
          <a:xfrm flipV="1">
            <a:off x="4071934" y="2500306"/>
            <a:ext cx="2571768" cy="10001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rot="10800000">
            <a:off x="2214546" y="2571744"/>
            <a:ext cx="1500198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285720" y="5429264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Chvenie sa prenáša na sluchové kostičky </a:t>
            </a:r>
          </a:p>
          <a:p>
            <a:r>
              <a:rPr lang="sk-SK" dirty="0" smtClean="0">
                <a:latin typeface="Arial Black" pitchFamily="34" charset="0"/>
              </a:rPr>
              <a:t>a na tekutinu vo vnútornom uchu.</a:t>
            </a:r>
            <a:endParaRPr lang="sk-SK" dirty="0">
              <a:latin typeface="Arial Black" pitchFamily="34" charset="0"/>
            </a:endParaRPr>
          </a:p>
        </p:txBody>
      </p:sp>
      <p:cxnSp>
        <p:nvCxnSpPr>
          <p:cNvPr id="14" name="Rovná spojovacia šípka 13"/>
          <p:cNvCxnSpPr/>
          <p:nvPr/>
        </p:nvCxnSpPr>
        <p:spPr>
          <a:xfrm flipV="1">
            <a:off x="3929058" y="4500570"/>
            <a:ext cx="1643074" cy="10001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 rot="16200000" flipV="1">
            <a:off x="6286512" y="2786058"/>
            <a:ext cx="1357322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7858148" y="5715016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latin typeface="Arial Black" pitchFamily="34" charset="0"/>
              </a:rPr>
              <a:t>strmienok</a:t>
            </a:r>
            <a:endParaRPr lang="sk-SK" sz="1000" dirty="0">
              <a:latin typeface="Arial Black" pitchFamily="34" charset="0"/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5715008" y="5857892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latin typeface="Arial Black" pitchFamily="34" charset="0"/>
              </a:rPr>
              <a:t>kladivko</a:t>
            </a:r>
            <a:endParaRPr lang="sk-SK" sz="1000" dirty="0">
              <a:latin typeface="Arial Black" pitchFamily="34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7358082" y="3929066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latin typeface="Arial Black" pitchFamily="34" charset="0"/>
              </a:rPr>
              <a:t>nákovka</a:t>
            </a:r>
            <a:endParaRPr lang="sk-SK" sz="1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643306" y="214290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rial Black" pitchFamily="34" charset="0"/>
              </a:rPr>
              <a:t>VNÚTORNÉ UCHO</a:t>
            </a:r>
            <a:endParaRPr lang="sk-SK" sz="3600" b="1" dirty="0">
              <a:latin typeface="Arial Black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643306" y="1000108"/>
            <a:ext cx="478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V </a:t>
            </a:r>
            <a:r>
              <a:rPr lang="sk-SK" dirty="0" err="1" smtClean="0">
                <a:latin typeface="Arial Black" pitchFamily="34" charset="0"/>
              </a:rPr>
              <a:t>slimáku</a:t>
            </a:r>
            <a:r>
              <a:rPr lang="sk-SK" dirty="0" smtClean="0">
                <a:latin typeface="Arial Black" pitchFamily="34" charset="0"/>
              </a:rPr>
              <a:t> vnútorného ucha sú sluchové bunky s vláskami. Vlásky dráždi rozvírená tekutina. Podnety sa prenášajú nervami do mozgu,</a:t>
            </a:r>
          </a:p>
          <a:p>
            <a:r>
              <a:rPr lang="sk-SK" dirty="0" smtClean="0">
                <a:latin typeface="Arial Black" pitchFamily="34" charset="0"/>
              </a:rPr>
              <a:t> kde vzniká sluchový vnem.</a:t>
            </a:r>
            <a:endParaRPr lang="sk-SK" dirty="0">
              <a:latin typeface="Arial Black" pitchFamily="34" charset="0"/>
            </a:endParaRPr>
          </a:p>
        </p:txBody>
      </p:sp>
      <p:pic>
        <p:nvPicPr>
          <p:cNvPr id="18434" name="Picture 2" descr="C:\Users\renata\Pictures\cellule_ciliee.jpg"/>
          <p:cNvPicPr>
            <a:picLocks noChangeAspect="1" noChangeArrowheads="1"/>
          </p:cNvPicPr>
          <p:nvPr/>
        </p:nvPicPr>
        <p:blipFill>
          <a:blip r:embed="rId3" cstate="print"/>
          <a:srcRect b="10488"/>
          <a:stretch>
            <a:fillRect/>
          </a:stretch>
        </p:blipFill>
        <p:spPr bwMode="auto">
          <a:xfrm>
            <a:off x="7215206" y="2143116"/>
            <a:ext cx="173181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214810" y="71414"/>
            <a:ext cx="4786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 Black" pitchFamily="34" charset="0"/>
              </a:rPr>
              <a:t>V </a:t>
            </a:r>
            <a:r>
              <a:rPr lang="sk-SK" sz="1400" dirty="0" smtClean="0">
                <a:solidFill>
                  <a:srgbClr val="FF0000"/>
                </a:solidFill>
                <a:latin typeface="Arial Black" pitchFamily="34" charset="0"/>
              </a:rPr>
              <a:t>polkruhových kanáloch </a:t>
            </a:r>
            <a:r>
              <a:rPr lang="sk-SK" sz="1400" dirty="0" smtClean="0">
                <a:latin typeface="Arial Black" pitchFamily="34" charset="0"/>
              </a:rPr>
              <a:t>a vo </a:t>
            </a:r>
            <a:r>
              <a:rPr lang="sk-SK" sz="1400" dirty="0" smtClean="0">
                <a:solidFill>
                  <a:srgbClr val="FF0000"/>
                </a:solidFill>
                <a:latin typeface="Arial Black" pitchFamily="34" charset="0"/>
              </a:rPr>
              <a:t>vačkoch predsiene </a:t>
            </a:r>
            <a:r>
              <a:rPr lang="sk-SK" sz="1400" dirty="0" smtClean="0">
                <a:latin typeface="Arial Black" pitchFamily="34" charset="0"/>
              </a:rPr>
              <a:t> je </a:t>
            </a:r>
            <a:r>
              <a:rPr lang="sk-SK" sz="1400" dirty="0" smtClean="0">
                <a:solidFill>
                  <a:srgbClr val="FF0000"/>
                </a:solidFill>
                <a:latin typeface="Arial Black" pitchFamily="34" charset="0"/>
              </a:rPr>
              <a:t>rovnovážny orgán </a:t>
            </a:r>
            <a:r>
              <a:rPr lang="sk-SK" sz="1400" dirty="0" smtClean="0">
                <a:latin typeface="Arial Black" pitchFamily="34" charset="0"/>
              </a:rPr>
              <a:t>so zmyslovými bunkami s vláskami na vnímanie polohy hlavy a rovnováhy tela.</a:t>
            </a:r>
          </a:p>
          <a:p>
            <a:r>
              <a:rPr lang="sk-SK" sz="1400" dirty="0" smtClean="0">
                <a:latin typeface="Arial Black" pitchFamily="34" charset="0"/>
              </a:rPr>
              <a:t>Kanály a vačky vypĺňa hmota s vápenatými kryštálmi, ktoré sa pri </a:t>
            </a:r>
            <a:r>
              <a:rPr lang="sk-SK" sz="1400" dirty="0" smtClean="0">
                <a:solidFill>
                  <a:srgbClr val="FF0000"/>
                </a:solidFill>
                <a:latin typeface="Arial Black" pitchFamily="34" charset="0"/>
              </a:rPr>
              <a:t>zmene pohybu</a:t>
            </a:r>
            <a:r>
              <a:rPr lang="sk-SK" sz="1400" dirty="0" smtClean="0">
                <a:latin typeface="Arial Black" pitchFamily="34" charset="0"/>
              </a:rPr>
              <a:t> a </a:t>
            </a:r>
            <a:r>
              <a:rPr lang="sk-SK" sz="1400" dirty="0" smtClean="0">
                <a:solidFill>
                  <a:srgbClr val="FF0000"/>
                </a:solidFill>
                <a:latin typeface="Arial Black" pitchFamily="34" charset="0"/>
              </a:rPr>
              <a:t>polohy hlavy </a:t>
            </a:r>
            <a:r>
              <a:rPr lang="sk-SK" sz="1400" dirty="0" smtClean="0">
                <a:latin typeface="Arial Black" pitchFamily="34" charset="0"/>
              </a:rPr>
              <a:t>ohýbajú a tým dráždia vlásky zmyslových buniek. Prenosom podráždenia do mozgu si človek uvedomuje pohyb a polohu hlavy.</a:t>
            </a:r>
            <a:endParaRPr lang="sk-SK" sz="1400" dirty="0">
              <a:latin typeface="Arial Black" pitchFamily="34" charset="0"/>
            </a:endParaRPr>
          </a:p>
        </p:txBody>
      </p:sp>
      <p:pic>
        <p:nvPicPr>
          <p:cNvPr id="1026" name="Picture 2" descr="http://biologiya.net/wp-content/uploads/2010/11/pict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8660" y="4572008"/>
            <a:ext cx="2665774" cy="18873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1A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28596" y="500042"/>
            <a:ext cx="8358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Poškodenia sluchu: </a:t>
            </a:r>
            <a:r>
              <a:rPr lang="sk-SK" sz="2400" u="heavy" dirty="0" smtClean="0">
                <a:solidFill>
                  <a:schemeClr val="bg1"/>
                </a:solidFill>
                <a:latin typeface="Arial Black" pitchFamily="34" charset="0"/>
              </a:rPr>
              <a:t>nedoslýchavosť a hluchota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Príčiny: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 zápaly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 poškodenie sluchového centra pri mozgových príhodách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 úrazy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 opakované vystavenie silnému hluku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 dedičnosť</a:t>
            </a:r>
            <a:endParaRPr lang="sk-SK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482" name="Picture 2" descr="http://turoboz.ru/cmsdb/article_images/images/348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286124"/>
            <a:ext cx="1857388" cy="1366576"/>
          </a:xfrm>
          <a:prstGeom prst="rect">
            <a:avLst/>
          </a:prstGeom>
          <a:noFill/>
        </p:spPr>
      </p:pic>
      <p:pic>
        <p:nvPicPr>
          <p:cNvPr id="20484" name="Picture 4" descr="http://vinaudio.com/uploaded/file/stati/stati-resear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142984"/>
            <a:ext cx="2214578" cy="1476385"/>
          </a:xfrm>
          <a:prstGeom prst="rect">
            <a:avLst/>
          </a:prstGeom>
          <a:noFill/>
        </p:spPr>
      </p:pic>
      <p:pic>
        <p:nvPicPr>
          <p:cNvPr id="20486" name="Picture 6" descr="http://xenos.com.ua/image/data/Priboru%20i%20ysrtoistva/Siver%20Sonic/priboru-i-ystroistva-slyhovoi-aparat-silver-sonic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071810"/>
            <a:ext cx="2238610" cy="1714512"/>
          </a:xfrm>
          <a:prstGeom prst="rect">
            <a:avLst/>
          </a:prstGeom>
          <a:noFill/>
        </p:spPr>
      </p:pic>
      <p:pic>
        <p:nvPicPr>
          <p:cNvPr id="20488" name="Picture 8" descr="http://www.factroom.ru/facts/wp-content/uploads/2012/09/nau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5286388"/>
            <a:ext cx="2214578" cy="1360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lgabut08.narod.ru/picture/tinnitus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000108"/>
            <a:ext cx="4572032" cy="4572032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85720" y="285728"/>
            <a:ext cx="350046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Zdroje obrázkov: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http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://zeleny-mir.ru/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http://orientir.ru/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http://www.cambridgesciencecentre.org/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http://www.docteur-nouwen.com/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https://tpeosteophonie.wordpress.com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http://www.larousse.fr/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http://zwook.ru/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http://nsportal.ru/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http://scisne.net/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http://biologiya.net/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http://olgabut08.narod.ru/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225</Words>
  <Application>Microsoft Office PowerPoint</Application>
  <PresentationFormat>Prezentácia na obrazovke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Sluch</dc:title>
  <dc:creator>Glatzová Renáta</dc:creator>
  <cp:lastModifiedBy>renata</cp:lastModifiedBy>
  <cp:revision>13</cp:revision>
  <dcterms:created xsi:type="dcterms:W3CDTF">2015-04-05T07:00:36Z</dcterms:created>
  <dcterms:modified xsi:type="dcterms:W3CDTF">2015-04-05T22:42:38Z</dcterms:modified>
</cp:coreProperties>
</file>