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6E1700-9FDB-4DB8-A99E-D992F4D10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1340AD-C050-4283-9869-EB4105AAE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B769A8-8514-4204-94DD-8AEB87C4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14FE42-ADA5-4389-B096-8DAED0C0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139FA0-5A92-4FBF-BF66-2C18089D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8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F1589F-218E-437F-AFCE-2259439F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5EC515-64FC-436B-92B8-FAE4B9C4B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114E2A-9941-410B-A11B-82E32553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B1E844-04C2-4C63-A458-462D8A94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B15CF3-BBCB-4812-BB24-ED797E5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19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EF6CC53-399B-4C22-B0AD-A8196CC31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F9C472-6DE4-407F-B9EB-4ED8ACF5B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2C6CDCF-6BF6-4160-B77B-33692B9D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076B3A-86ED-4E4D-A2DE-975FA522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1CEF2D-5395-4A74-9698-22E71221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4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E10391-2AC5-48FC-A511-7B6D8F0C4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267EEF-35E8-4FD0-8994-330D69A9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0445EC-3C8A-4E27-9B5F-3FBC31FB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3E1FD4-D495-4654-92DF-8516A5A8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6BC206-A9C6-4A97-8ACD-E1F69914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14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4CAFD4-1BF3-4FCC-9B61-5E398B3E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13A336-DD64-42F9-B4E6-7B9F4AA1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046583-A2C4-4003-A240-1893652E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4DA5B4-587A-4349-BB02-472FAE41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300D7E-DE59-4521-9532-64031F7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092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03D533-8FF1-4A56-8440-2F2239FA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3F194B-3E0C-48B4-8AFA-68D45D33F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659B7D0-0AC8-4532-BB3F-8735092B9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294628F-C1DA-43E2-A299-7BE7AB99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726F7D-8567-4326-8002-4BD5A770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62B46A-7595-48AE-9DF9-572C6DAA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064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8DB48A-BA81-4149-B27D-A88CFE10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A8FDD0-B237-420F-BC65-E6807F519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0A0211-29AA-462F-A6BE-BD1575F14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E4E5A55-5656-4994-9359-FA25A437B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8A730DF-7490-4C74-80D8-FE0D13E9B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0194F2E-8F94-4249-963A-88A0AF261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2C96D0-FB9D-4594-9CA0-1DD4E486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2158075-F7DC-43B3-B7B8-98C0E1DB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47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1564D-C06B-4676-B403-72F6B7E32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C7F0412-0F3D-4878-812A-FF45EC13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12EE21-D106-43E5-9800-9E5ECD7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B3D56DA-BE10-4550-8F64-AE159BC5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6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EF537EA-B43C-4828-869F-1741901C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28FC954-6170-4A34-804B-629A6F135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852648-DEFC-40E2-BE0A-92CC5E83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673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F31E7-AC9D-4B7F-8477-B6F30555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B8B97D-0742-4846-8941-C75FD2F2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962691-CB9A-42C8-BE18-DB541CF10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0053AB9-7C90-40B6-971B-8926B643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23E55A9-B5B8-458B-A257-92F2418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4A4AC8-6592-4F0D-A797-8F95D240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221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C523BA-4EFB-44D3-A112-B83C2610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16349C-0AE4-4D21-944B-157912F34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3CBC3A-F594-4C3F-B177-57146FD74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AACD81-3C07-47EF-BDC0-A4962E59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F62AF8-9703-424A-8604-E1A148A4B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DDFB6C-3B79-4C2A-9E8E-1B6C0C91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33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5D10969-9188-4569-A691-1F2937A6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541CD6-8293-4AE8-93CD-6AAA06CF4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A00432-7CD5-4537-8379-8127272BC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F07C-8DB7-4974-86B2-EE670970F808}" type="datetimeFigureOut">
              <a:rPr lang="pl-PL" smtClean="0"/>
              <a:t>12.01.2022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28C570-8052-41C3-8BD5-5F9D892F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99FCDB-AFEF-4E49-8A47-5F45B554E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3D0B-73A6-4262-AC5F-2B52DF4AAE0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64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nawał 2021 - jak długo potrwa? Skąd się wziął i z czym jest związany?">
            <a:extLst>
              <a:ext uri="{FF2B5EF4-FFF2-40B4-BE49-F238E27FC236}">
                <a16:creationId xmlns:a16="http://schemas.microsoft.com/office/drawing/2014/main" id="{46F8D4C5-87C8-4C60-B224-BD8EE22F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82D4B59-77E2-49A2-8E4F-CFB1374A632F}"/>
              </a:ext>
            </a:extLst>
          </p:cNvPr>
          <p:cNvSpPr txBox="1"/>
          <p:nvPr/>
        </p:nvSpPr>
        <p:spPr>
          <a:xfrm>
            <a:off x="4081671" y="223793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5400" b="0" i="0" dirty="0">
                <a:effectLst/>
                <a:latin typeface="Algerian" panose="04020705040A02060702" pitchFamily="82" charset="0"/>
              </a:rPr>
              <a:t>Karnawał w Wielkiej Brytanii</a:t>
            </a:r>
          </a:p>
        </p:txBody>
      </p:sp>
    </p:spTree>
    <p:extLst>
      <p:ext uri="{BB962C8B-B14F-4D97-AF65-F5344CB8AC3E}">
        <p14:creationId xmlns:p14="http://schemas.microsoft.com/office/powerpoint/2010/main" val="81093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7A5F759-6472-45FB-94F9-B1CC080B8B00}"/>
              </a:ext>
            </a:extLst>
          </p:cNvPr>
          <p:cNvSpPr txBox="1"/>
          <p:nvPr/>
        </p:nvSpPr>
        <p:spPr>
          <a:xfrm>
            <a:off x="3048000" y="848862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Święty Dawid jest patronem Walii, a każdego roku 1 marca od XVIII wieku Walijczycy obchodzą swój dzień narodowy. Data ta wybrana została dla upamiętnienia śmierci świętego Dawida, który zmarł tego dnia około 589 roku.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W tym dniu wielu Walijczyków nosi jeden lub oba symbole narodowe: żonkil lub por. W tym dniu organizowane są   szkolne występy (</a:t>
            </a:r>
            <a:r>
              <a:rPr lang="pl-PL" b="0" i="0" dirty="0" err="1">
                <a:effectLst/>
                <a:latin typeface="Arial" panose="020B0604020202020204" pitchFamily="34" charset="0"/>
              </a:rPr>
              <a:t>eisteddfodau</a:t>
            </a:r>
            <a:r>
              <a:rPr lang="pl-PL" b="0" i="0" dirty="0">
                <a:effectLst/>
                <a:latin typeface="Arial" panose="020B0604020202020204" pitchFamily="34" charset="0"/>
              </a:rPr>
              <a:t> ), podczas których recytują dzieci recytują wiersze  i śpiewają  piosenki.</a:t>
            </a:r>
          </a:p>
          <a:p>
            <a:pPr algn="l"/>
            <a:r>
              <a:rPr lang="pl-PL" b="0" i="0" dirty="0">
                <a:effectLst/>
                <a:latin typeface="Arial" panose="020B0604020202020204" pitchFamily="34" charset="0"/>
              </a:rPr>
              <a:t>W Dniu św. Dawida w centrum wielu miast urządzany jest  uroczysty pochód.</a:t>
            </a:r>
          </a:p>
        </p:txBody>
      </p:sp>
    </p:spTree>
    <p:extLst>
      <p:ext uri="{BB962C8B-B14F-4D97-AF65-F5344CB8AC3E}">
        <p14:creationId xmlns:p14="http://schemas.microsoft.com/office/powerpoint/2010/main" val="242362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Dzień Świętego Dawida | Kafeteria.pl">
            <a:extLst>
              <a:ext uri="{FF2B5EF4-FFF2-40B4-BE49-F238E27FC236}">
                <a16:creationId xmlns:a16="http://schemas.microsoft.com/office/drawing/2014/main" id="{CE4D5C4C-E613-4D00-84EE-F0236F8D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33" y="375303"/>
            <a:ext cx="7085772" cy="47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3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Saint David&amp;#39;s Day – jak świętuje Walia? - Angloville">
            <a:extLst>
              <a:ext uri="{FF2B5EF4-FFF2-40B4-BE49-F238E27FC236}">
                <a16:creationId xmlns:a16="http://schemas.microsoft.com/office/drawing/2014/main" id="{C1FE1CC7-C470-440D-8973-650972B61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6" y="532390"/>
            <a:ext cx="7938466" cy="470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14D6B1B-EF78-4922-A00F-C8810304ACA9}"/>
              </a:ext>
            </a:extLst>
          </p:cNvPr>
          <p:cNvSpPr txBox="1"/>
          <p:nvPr/>
        </p:nvSpPr>
        <p:spPr>
          <a:xfrm>
            <a:off x="3405809" y="141222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4000" b="0" i="0" dirty="0">
                <a:effectLst/>
                <a:latin typeface="Lucida Handwriting" panose="03010101010101010101" pitchFamily="66" charset="0"/>
              </a:rPr>
              <a:t>Dzień Świętego Patryka.</a:t>
            </a:r>
          </a:p>
        </p:txBody>
      </p:sp>
    </p:spTree>
    <p:extLst>
      <p:ext uri="{BB962C8B-B14F-4D97-AF65-F5344CB8AC3E}">
        <p14:creationId xmlns:p14="http://schemas.microsoft.com/office/powerpoint/2010/main" val="316081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E1C2B8E-D6BB-4CE2-9F7B-BF032C26E020}"/>
              </a:ext>
            </a:extLst>
          </p:cNvPr>
          <p:cNvSpPr txBox="1"/>
          <p:nvPr/>
        </p:nvSpPr>
        <p:spPr>
          <a:xfrm>
            <a:off x="3571462" y="892796"/>
            <a:ext cx="61887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effectLst/>
                <a:latin typeface="Arial" panose="020B0604020202020204" pitchFamily="34" charset="0"/>
              </a:rPr>
              <a:t>Dzień Świętego Patryka na całym świecie obchodzony jest 17 marca. Z okazji Dnia Świętego Patryka w wielu miastach organizowane są festyny, a także uliczne pochody, w których dominuje właśnie kolor zielony. Głównym symbolem święta jest </a:t>
            </a:r>
            <a:r>
              <a:rPr lang="pl-PL" sz="2400" b="0" i="0" dirty="0" err="1">
                <a:effectLst/>
                <a:latin typeface="Arial" panose="020B0604020202020204" pitchFamily="34" charset="0"/>
              </a:rPr>
              <a:t>shamrock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 (koniczyna), która jest też jednym z symboli związanych tradycyjnie z Irlandią.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608867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940" y="-720563"/>
            <a:ext cx="13344940" cy="75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le wiesz o Dniu Świętego Patryka? | sameQuizy">
            <a:extLst>
              <a:ext uri="{FF2B5EF4-FFF2-40B4-BE49-F238E27FC236}">
                <a16:creationId xmlns:a16="http://schemas.microsoft.com/office/drawing/2014/main" id="{BDD8CEA2-B52D-4D70-84CC-89A6A8EE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30" y="1616765"/>
            <a:ext cx="6672470" cy="333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51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Koronawirus. Polka w Irlandii: &amp;quot;Takiego Dnia Świętego Patryka jeszcze tutaj  nie było&amp;quot;">
            <a:extLst>
              <a:ext uri="{FF2B5EF4-FFF2-40B4-BE49-F238E27FC236}">
                <a16:creationId xmlns:a16="http://schemas.microsoft.com/office/drawing/2014/main" id="{ECC9C821-6793-46EF-B303-0ACBD39B4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3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W tym roku nie odbędą się parady Patryka, ale Dublin ma swój plan... •  wIrlandii.pl">
            <a:extLst>
              <a:ext uri="{FF2B5EF4-FFF2-40B4-BE49-F238E27FC236}">
                <a16:creationId xmlns:a16="http://schemas.microsoft.com/office/drawing/2014/main" id="{80744C3D-2ACE-46F6-8C19-026FC631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53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2F22563-DCA9-427F-835B-7BD987C1A421}"/>
              </a:ext>
            </a:extLst>
          </p:cNvPr>
          <p:cNvSpPr txBox="1"/>
          <p:nvPr/>
        </p:nvSpPr>
        <p:spPr>
          <a:xfrm>
            <a:off x="3048000" y="175080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800" b="0" i="0" dirty="0">
                <a:effectLst/>
                <a:latin typeface="Algerian" panose="04020705040A02060702" pitchFamily="82" charset="0"/>
              </a:rPr>
              <a:t>The </a:t>
            </a:r>
            <a:r>
              <a:rPr lang="pl-PL" sz="2800" b="0" i="0" dirty="0" err="1">
                <a:effectLst/>
                <a:latin typeface="Algerian" panose="04020705040A02060702" pitchFamily="82" charset="0"/>
              </a:rPr>
              <a:t>Maslenitsa</a:t>
            </a:r>
            <a:r>
              <a:rPr lang="pl-PL" sz="2800" b="0" i="0" dirty="0">
                <a:effectLst/>
                <a:latin typeface="Algerian" panose="04020705040A02060702" pitchFamily="82" charset="0"/>
              </a:rPr>
              <a:t> </a:t>
            </a:r>
            <a:r>
              <a:rPr lang="pl-PL" sz="2800" b="0" i="0" dirty="0" err="1">
                <a:effectLst/>
                <a:latin typeface="Algerian" panose="04020705040A02060702" pitchFamily="82" charset="0"/>
              </a:rPr>
              <a:t>Festival</a:t>
            </a:r>
            <a:r>
              <a:rPr lang="pl-PL" sz="2800" b="0" i="0" dirty="0">
                <a:effectLst/>
                <a:latin typeface="Algerian" panose="04020705040A02060702" pitchFamily="82" charset="0"/>
              </a:rPr>
              <a:t> London – Festiwal Rosyjskiej Maselnicy.</a:t>
            </a:r>
          </a:p>
        </p:txBody>
      </p:sp>
    </p:spTree>
    <p:extLst>
      <p:ext uri="{BB962C8B-B14F-4D97-AF65-F5344CB8AC3E}">
        <p14:creationId xmlns:p14="http://schemas.microsoft.com/office/powerpoint/2010/main" val="260705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F526DF2-3F51-4FCB-9ECF-8F07BD962BAF}"/>
              </a:ext>
            </a:extLst>
          </p:cNvPr>
          <p:cNvSpPr txBox="1"/>
          <p:nvPr/>
        </p:nvSpPr>
        <p:spPr>
          <a:xfrm>
            <a:off x="3160644" y="346070"/>
            <a:ext cx="61887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effectLst/>
                <a:latin typeface="Arial Narrow" panose="020B0606020202030204" pitchFamily="34" charset="0"/>
              </a:rPr>
              <a:t> W Londynie obchody te maja miejsce na początku lutego jako The </a:t>
            </a:r>
            <a:r>
              <a:rPr lang="pl-PL" sz="2400" b="0" i="0" dirty="0" err="1">
                <a:effectLst/>
                <a:latin typeface="Arial Narrow" panose="020B0606020202030204" pitchFamily="34" charset="0"/>
              </a:rPr>
              <a:t>Maslenitsa</a:t>
            </a:r>
            <a:r>
              <a:rPr lang="pl-PL" sz="2400" b="0" i="0" dirty="0">
                <a:effectLst/>
                <a:latin typeface="Arial Narrow" panose="020B0606020202030204" pitchFamily="34" charset="0"/>
              </a:rPr>
              <a:t> </a:t>
            </a:r>
            <a:r>
              <a:rPr lang="pl-PL" sz="2400" b="0" i="0" dirty="0" err="1">
                <a:effectLst/>
                <a:latin typeface="Arial Narrow" panose="020B0606020202030204" pitchFamily="34" charset="0"/>
              </a:rPr>
              <a:t>Festival</a:t>
            </a:r>
            <a:r>
              <a:rPr lang="pl-PL" sz="2400" b="0" i="0" dirty="0">
                <a:effectLst/>
                <a:latin typeface="Arial Narrow" panose="020B0606020202030204" pitchFamily="34" charset="0"/>
              </a:rPr>
              <a:t> London. </a:t>
            </a:r>
          </a:p>
          <a:p>
            <a:pPr algn="l"/>
            <a:r>
              <a:rPr lang="pl-PL" sz="2400" b="0" i="0" dirty="0">
                <a:effectLst/>
                <a:latin typeface="Arial Narrow" panose="020B0606020202030204" pitchFamily="34" charset="0"/>
              </a:rPr>
              <a:t>Oprócz muzyki, można również  zakosztować rosyjskich potraw, głownie blinów, które jako  symbol słońca, tradycyjnie spożywanych przez cały tydzień obchodów </a:t>
            </a:r>
            <a:r>
              <a:rPr lang="pl-PL" sz="2400" b="0" i="0" dirty="0" err="1">
                <a:effectLst/>
                <a:latin typeface="Arial Narrow" panose="020B0606020202030204" pitchFamily="34" charset="0"/>
              </a:rPr>
              <a:t>Maslenicy</a:t>
            </a:r>
            <a:r>
              <a:rPr lang="pl-PL" sz="2400" b="0" i="0" dirty="0">
                <a:effectLst/>
                <a:latin typeface="Arial Narrow" panose="020B0606020202030204" pitchFamily="34" charset="0"/>
              </a:rPr>
              <a:t>.</a:t>
            </a:r>
          </a:p>
          <a:p>
            <a:pPr algn="l"/>
            <a:r>
              <a:rPr lang="pl-PL" sz="2400" b="0" i="0" dirty="0">
                <a:effectLst/>
                <a:latin typeface="Arial Narrow" panose="020B0606020202030204" pitchFamily="34" charset="0"/>
              </a:rPr>
              <a:t>Oddzielne imprezy organizowane są dla dzieci.  Przygotowuje się dla nich specjalny amfiteatr, w którym wystawiany jest teatr kukiełkowy. Można również posłuchać występów zespołów dziecięcych, przyłączyć się do zabaw i wziąć udział w rożnych konkursach.</a:t>
            </a:r>
          </a:p>
          <a:p>
            <a:endParaRPr lang="pl-PL" b="0" i="0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759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1299FD9-A96B-49A3-9785-F6311030F5F3}"/>
              </a:ext>
            </a:extLst>
          </p:cNvPr>
          <p:cNvSpPr txBox="1"/>
          <p:nvPr/>
        </p:nvSpPr>
        <p:spPr>
          <a:xfrm>
            <a:off x="3048000" y="1216752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4800" b="0" i="0" dirty="0">
                <a:effectLst/>
                <a:latin typeface="Gill Sans Ultra Bold" panose="020B0A02020104020203" pitchFamily="34" charset="-18"/>
              </a:rPr>
              <a:t>Dzień </a:t>
            </a:r>
            <a:r>
              <a:rPr lang="pl-PL" sz="4800" b="0" i="0" dirty="0" err="1">
                <a:effectLst/>
                <a:latin typeface="Gill Sans Ultra Bold" panose="020B0A02020104020203" pitchFamily="34" charset="-18"/>
              </a:rPr>
              <a:t>Guy’a</a:t>
            </a:r>
            <a:r>
              <a:rPr lang="pl-PL" sz="4800" b="0" i="0" dirty="0">
                <a:effectLst/>
                <a:latin typeface="Gill Sans Ultra Bold" panose="020B0A02020104020203" pitchFamily="34" charset="-18"/>
              </a:rPr>
              <a:t> </a:t>
            </a:r>
            <a:r>
              <a:rPr lang="pl-PL" sz="4800" b="0" i="0" dirty="0" err="1">
                <a:effectLst/>
                <a:latin typeface="Gill Sans Ultra Bold" panose="020B0A02020104020203" pitchFamily="34" charset="-18"/>
              </a:rPr>
              <a:t>Fawkes’a</a:t>
            </a:r>
            <a:r>
              <a:rPr lang="pl-PL" sz="4800" b="0" i="0" dirty="0">
                <a:effectLst/>
                <a:latin typeface="Gill Sans Ultra Bold" panose="020B0A02020104020203" pitchFamily="34" charset="-18"/>
              </a:rPr>
              <a:t> – </a:t>
            </a:r>
            <a:r>
              <a:rPr lang="pl-PL" sz="4800" b="0" i="0" dirty="0" err="1">
                <a:effectLst/>
                <a:latin typeface="Gill Sans Ultra Bold" panose="020B0A02020104020203" pitchFamily="34" charset="-18"/>
              </a:rPr>
              <a:t>Bonfire</a:t>
            </a:r>
            <a:r>
              <a:rPr lang="pl-PL" sz="4800" b="0" i="0" dirty="0">
                <a:effectLst/>
                <a:latin typeface="Gill Sans Ultra Bold" panose="020B0A02020104020203" pitchFamily="34" charset="-18"/>
              </a:rPr>
              <a:t> </a:t>
            </a:r>
            <a:r>
              <a:rPr lang="pl-PL" sz="4800" b="0" i="0" dirty="0" err="1">
                <a:effectLst/>
                <a:latin typeface="Gill Sans Ultra Bold" panose="020B0A02020104020203" pitchFamily="34" charset="-18"/>
              </a:rPr>
              <a:t>Nihgt</a:t>
            </a:r>
            <a:endParaRPr lang="pl-PL" sz="4800" b="0" i="0" dirty="0">
              <a:effectLst/>
              <a:latin typeface="Gill Sans Ultra Bold" panose="020B0A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5094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4255"/>
            <a:ext cx="12506218" cy="710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Maslenitsa Russian culture festival opens in London — The Calvert Journal">
            <a:extLst>
              <a:ext uri="{FF2B5EF4-FFF2-40B4-BE49-F238E27FC236}">
                <a16:creationId xmlns:a16="http://schemas.microsoft.com/office/drawing/2014/main" id="{52289744-3148-495B-9D67-065C1E79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980098"/>
            <a:ext cx="7161764" cy="47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32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Moscow Maslenitsa Festival">
            <a:extLst>
              <a:ext uri="{FF2B5EF4-FFF2-40B4-BE49-F238E27FC236}">
                <a16:creationId xmlns:a16="http://schemas.microsoft.com/office/drawing/2014/main" id="{0B1602D8-C453-4110-B4B6-CEDC206C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0"/>
            <a:ext cx="1029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1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D936759-1033-4E91-8D61-9BADA2ED0E19}"/>
              </a:ext>
            </a:extLst>
          </p:cNvPr>
          <p:cNvSpPr txBox="1"/>
          <p:nvPr/>
        </p:nvSpPr>
        <p:spPr>
          <a:xfrm>
            <a:off x="3935895" y="143872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4800" b="1" i="0" dirty="0">
                <a:effectLst/>
                <a:latin typeface="Lucida Handwriting" panose="03010101010101010101" pitchFamily="66" charset="0"/>
              </a:rPr>
              <a:t>Chiński Nowy Rok na Trafalgar </a:t>
            </a:r>
            <a:r>
              <a:rPr lang="pl-PL" sz="4800" b="1" i="0" dirty="0" err="1">
                <a:effectLst/>
                <a:latin typeface="Lucida Handwriting" panose="03010101010101010101" pitchFamily="66" charset="0"/>
              </a:rPr>
              <a:t>Square</a:t>
            </a:r>
            <a:r>
              <a:rPr lang="pl-PL" b="0" i="0" dirty="0">
                <a:solidFill>
                  <a:srgbClr val="D86565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0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7317258-1E69-494E-985D-21CA83C84B42}"/>
              </a:ext>
            </a:extLst>
          </p:cNvPr>
          <p:cNvSpPr txBox="1"/>
          <p:nvPr/>
        </p:nvSpPr>
        <p:spPr>
          <a:xfrm>
            <a:off x="3001618" y="946307"/>
            <a:ext cx="6188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000" b="0" i="0" dirty="0">
                <a:effectLst/>
                <a:latin typeface="Arial" panose="020B0604020202020204" pitchFamily="34" charset="0"/>
              </a:rPr>
              <a:t>Chiński Nowy Rok na Trafalgar </a:t>
            </a:r>
            <a:r>
              <a:rPr lang="pl-PL" sz="2000" b="0" i="0" dirty="0" err="1">
                <a:effectLst/>
                <a:latin typeface="Arial" panose="020B0604020202020204" pitchFamily="34" charset="0"/>
              </a:rPr>
              <a:t>Square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 podobnie jak w samych o tej porze Chinach przystrojony jest różnorodnymi chińskimi dekoracjami. Dominującym kolorem ozdób jest czerwony, który od zawsze uważany jest w Chinach za szczęśliwy.</a:t>
            </a:r>
          </a:p>
          <a:p>
            <a:pPr algn="l"/>
            <a:r>
              <a:rPr lang="pl-PL" sz="2000" b="0" i="0" dirty="0">
                <a:effectLst/>
                <a:latin typeface="Arial" panose="020B0604020202020204" pitchFamily="34" charset="0"/>
              </a:rPr>
              <a:t>Londyńska, największa impreza świętująca rozpoczęcie Chińskiego Nowego Roku, to największe takie święto, które organizowane jest poza Azją.</a:t>
            </a:r>
          </a:p>
        </p:txBody>
      </p:sp>
    </p:spTree>
    <p:extLst>
      <p:ext uri="{BB962C8B-B14F-4D97-AF65-F5344CB8AC3E}">
        <p14:creationId xmlns:p14="http://schemas.microsoft.com/office/powerpoint/2010/main" val="44996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5811"/>
            <a:ext cx="14446909" cy="82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Nie przegap obchodów Chińskiego Nowego Roku">
            <a:extLst>
              <a:ext uri="{FF2B5EF4-FFF2-40B4-BE49-F238E27FC236}">
                <a16:creationId xmlns:a16="http://schemas.microsoft.com/office/drawing/2014/main" id="{A257FEF3-B362-429C-A922-41BF6DA4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4" y="1276349"/>
            <a:ext cx="7336321" cy="51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36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Nowy Rok w Chinach - jak się go obchodzi - blog.aina.p">
            <a:extLst>
              <a:ext uri="{FF2B5EF4-FFF2-40B4-BE49-F238E27FC236}">
                <a16:creationId xmlns:a16="http://schemas.microsoft.com/office/drawing/2014/main" id="{A33B92C3-4BC9-4B57-99D2-FD6E8AF0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33500"/>
            <a:ext cx="838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07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46BDF9-3310-4E78-9E34-CC34EA9A8B4A}"/>
              </a:ext>
            </a:extLst>
          </p:cNvPr>
          <p:cNvSpPr txBox="1"/>
          <p:nvPr/>
        </p:nvSpPr>
        <p:spPr>
          <a:xfrm>
            <a:off x="629479" y="499117"/>
            <a:ext cx="618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0" i="0" dirty="0">
                <a:effectLst/>
                <a:latin typeface="Arial" panose="020B0604020202020204" pitchFamily="34" charset="0"/>
              </a:rPr>
              <a:t>To jedno z najbardziej niezwykłych i najhuczniej obchodzonych świąt angielskich jest obchodzone (a raczej – wspominane) 5 listopada</a:t>
            </a:r>
            <a:r>
              <a:rPr lang="pl-PL" b="0" i="0" dirty="0">
                <a:solidFill>
                  <a:srgbClr val="6B6B6B"/>
                </a:solidFill>
                <a:effectLst/>
                <a:latin typeface="Arial" panose="020B0604020202020204" pitchFamily="34" charset="0"/>
              </a:rPr>
              <a:t>. </a:t>
            </a:r>
            <a:endParaRPr lang="pl-PL" dirty="0"/>
          </a:p>
        </p:txBody>
      </p:sp>
      <p:pic>
        <p:nvPicPr>
          <p:cNvPr id="10242" name="Picture 2" descr="Bonfire Night - Język angielski - Notatki z lekcji">
            <a:extLst>
              <a:ext uri="{FF2B5EF4-FFF2-40B4-BE49-F238E27FC236}">
                <a16:creationId xmlns:a16="http://schemas.microsoft.com/office/drawing/2014/main" id="{8C96D58A-0A7D-4CAA-99E1-D63866699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952625"/>
            <a:ext cx="44481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9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5 LISTOPADA. Bonfire Night czyli Anglicy świętują zamach na Parlament -  Multi Culti Club">
            <a:extLst>
              <a:ext uri="{FF2B5EF4-FFF2-40B4-BE49-F238E27FC236}">
                <a16:creationId xmlns:a16="http://schemas.microsoft.com/office/drawing/2014/main" id="{6DA54663-1EB7-48E0-B391-CCE48E07D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68" y="538595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37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79966A3-B956-4E39-B3A0-FBE3440DEACC}"/>
              </a:ext>
            </a:extLst>
          </p:cNvPr>
          <p:cNvSpPr txBox="1"/>
          <p:nvPr/>
        </p:nvSpPr>
        <p:spPr>
          <a:xfrm>
            <a:off x="3001618" y="1826435"/>
            <a:ext cx="61887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200" b="0" i="0" dirty="0">
                <a:effectLst/>
                <a:latin typeface="Goudy Stout" panose="0202090407030B020401" pitchFamily="18" charset="0"/>
              </a:rPr>
              <a:t>Powitanie Nowego roku w Szkocji</a:t>
            </a:r>
            <a:r>
              <a:rPr lang="pl-PL" sz="3200" dirty="0">
                <a:solidFill>
                  <a:srgbClr val="D86565"/>
                </a:solidFill>
                <a:latin typeface="Arial" panose="020B0604020202020204" pitchFamily="34" charset="0"/>
              </a:rPr>
              <a:t> </a:t>
            </a:r>
          </a:p>
          <a:p>
            <a:pPr algn="l"/>
            <a:endParaRPr lang="pl-PL" sz="3200" dirty="0">
              <a:solidFill>
                <a:srgbClr val="D86565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3200" dirty="0">
                <a:latin typeface="Goudy Stout" panose="0202090407030B020401" pitchFamily="18" charset="0"/>
              </a:rPr>
              <a:t>- </a:t>
            </a:r>
            <a:r>
              <a:rPr lang="pl-PL" sz="3200" dirty="0" err="1">
                <a:latin typeface="Goudy Stout" panose="0202090407030B020401" pitchFamily="18" charset="0"/>
              </a:rPr>
              <a:t>Hogmanay</a:t>
            </a:r>
            <a:endParaRPr lang="pl-PL" b="0" i="0" dirty="0">
              <a:effectLst/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0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2914AC6-A1D9-440C-8AFA-1A63DBE40635}"/>
              </a:ext>
            </a:extLst>
          </p:cNvPr>
          <p:cNvSpPr txBox="1"/>
          <p:nvPr/>
        </p:nvSpPr>
        <p:spPr>
          <a:xfrm>
            <a:off x="3220279" y="728870"/>
            <a:ext cx="724893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000" dirty="0">
                <a:latin typeface="Arial" panose="020B0604020202020204" pitchFamily="34" charset="0"/>
              </a:rPr>
              <a:t>W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 Szkocji, w odróżnieniu od Polski i większości europejskich krajów chrześcijańskich, o wiele większe znaczenie niż Święta Bożego Narodzenia ma Sylwester i Nowy Rok.</a:t>
            </a:r>
            <a:endParaRPr lang="pl-PL" sz="2000" b="1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pl-PL" sz="2000" b="0" i="0" dirty="0">
                <a:effectLst/>
                <a:latin typeface="Arial" panose="020B0604020202020204" pitchFamily="34" charset="0"/>
              </a:rPr>
              <a:t>Szkockie obchody noworoczne oparte są na starych obyczajach pogańskich Celtów mających na celu przyśpieszenie powrotu słońca.  Dlatego właśnie Szkoci w corocznych imprezach noworocznych wykorzystują element ognia.</a:t>
            </a:r>
          </a:p>
          <a:p>
            <a:pPr algn="l"/>
            <a:r>
              <a:rPr lang="pl-PL" sz="2000" b="0" i="0" dirty="0">
                <a:effectLst/>
                <a:latin typeface="Arial" panose="020B0604020202020204" pitchFamily="34" charset="0"/>
              </a:rPr>
              <a:t>Współcześnie są to pochody i parady z pochodniami, oraz wspaniałe pokazy fajerwerków.</a:t>
            </a:r>
          </a:p>
        </p:txBody>
      </p:sp>
    </p:spTree>
    <p:extLst>
      <p:ext uri="{BB962C8B-B14F-4D97-AF65-F5344CB8AC3E}">
        <p14:creationId xmlns:p14="http://schemas.microsoft.com/office/powerpoint/2010/main" val="882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ogmanay - Sylwester po Szkocku - MojaSzkocja.com">
            <a:extLst>
              <a:ext uri="{FF2B5EF4-FFF2-40B4-BE49-F238E27FC236}">
                <a16:creationId xmlns:a16="http://schemas.microsoft.com/office/drawing/2014/main" id="{A4DB8D72-E589-427E-B27D-FDF3D9CD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62" y="493484"/>
            <a:ext cx="6847233" cy="531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6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gmanay - Sylwester po Szkocku - MojaSzkocja.com">
            <a:extLst>
              <a:ext uri="{FF2B5EF4-FFF2-40B4-BE49-F238E27FC236}">
                <a16:creationId xmlns:a16="http://schemas.microsoft.com/office/drawing/2014/main" id="{94EBA2EC-062E-444A-9E5F-300BAE09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19088"/>
            <a:ext cx="93345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2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9F10E33-17D5-4762-80BE-BB8E9E21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811"/>
            <a:ext cx="12192000" cy="69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D4226D3-0FB9-4DF2-BA0C-1B499B4167C2}"/>
              </a:ext>
            </a:extLst>
          </p:cNvPr>
          <p:cNvSpPr txBox="1"/>
          <p:nvPr/>
        </p:nvSpPr>
        <p:spPr>
          <a:xfrm>
            <a:off x="3763617" y="164176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600" b="0" i="0" dirty="0">
                <a:effectLst/>
                <a:latin typeface="Lucida Handwriting" panose="03010101010101010101" pitchFamily="66" charset="0"/>
              </a:rPr>
              <a:t>Dzień Świętego Dawida. </a:t>
            </a:r>
          </a:p>
          <a:p>
            <a:pPr algn="l"/>
            <a:r>
              <a:rPr lang="pl-PL" sz="3600" b="0" i="0" dirty="0">
                <a:effectLst/>
                <a:latin typeface="Lucida Handwriting" panose="03010101010101010101" pitchFamily="66" charset="0"/>
              </a:rPr>
              <a:t>Walia.</a:t>
            </a:r>
          </a:p>
        </p:txBody>
      </p:sp>
    </p:spTree>
    <p:extLst>
      <p:ext uri="{BB962C8B-B14F-4D97-AF65-F5344CB8AC3E}">
        <p14:creationId xmlns:p14="http://schemas.microsoft.com/office/powerpoint/2010/main" val="4257587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413</Words>
  <Application>Microsoft Office PowerPoint</Application>
  <PresentationFormat>Panoramiczny</PresentationFormat>
  <Paragraphs>23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4" baseType="lpstr">
      <vt:lpstr>Algerian</vt:lpstr>
      <vt:lpstr>Arial</vt:lpstr>
      <vt:lpstr>Arial Narrow</vt:lpstr>
      <vt:lpstr>Calibri</vt:lpstr>
      <vt:lpstr>Calibri Light</vt:lpstr>
      <vt:lpstr>Gill Sans Ultra Bold</vt:lpstr>
      <vt:lpstr>Goudy Stout</vt:lpstr>
      <vt:lpstr>Lucida Handwriting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1</cp:revision>
  <dcterms:created xsi:type="dcterms:W3CDTF">2022-01-12T20:12:48Z</dcterms:created>
  <dcterms:modified xsi:type="dcterms:W3CDTF">2022-01-12T20:54:08Z</dcterms:modified>
</cp:coreProperties>
</file>