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>
    <p:push dir="u"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483DA91-A6CA-4EFC-B924-0B426ACD40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58166" cy="3202632"/>
          </a:xfrm>
        </p:spPr>
        <p:txBody>
          <a:bodyPr/>
          <a:lstStyle/>
          <a:p>
            <a:r>
              <a:rPr lang="pl-PL" dirty="0"/>
              <a:t>Zapobieganie zakażeniom i zatruciom</a:t>
            </a:r>
          </a:p>
        </p:txBody>
      </p:sp>
    </p:spTree>
    <p:extLst>
      <p:ext uri="{BB962C8B-B14F-4D97-AF65-F5344CB8AC3E}">
        <p14:creationId xmlns:p14="http://schemas.microsoft.com/office/powerpoint/2010/main" val="160414445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1B5D6631-F74B-410E-B60D-7C97D6D770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6F300CB1-0412-47A2-BA30-07135C98E7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C1AC820A-F7A7-46F3-933A-2CCC7201D3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8DAFCA3D-277C-4C06-BC17-5108F3A700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5457DF47-900A-447E-9B61-2B94B74950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84772325-EEFF-4BA8-841C-29A78A2E43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AD3094C5-7785-41DD-B095-217D26651E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ED3CF66E-289D-4AB8-85D9-C0B9AE18B6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2BEE9E27-5550-4DAA-935D-B987C11606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pic>
        <p:nvPicPr>
          <p:cNvPr id="5" name="Symbol zastępczy zawartości 4" descr="Obraz zawierający wewnątrz, stół, siedzi, żywność&#10;&#10;Opis wygenerowany automatycznie">
            <a:extLst>
              <a:ext uri="{FF2B5EF4-FFF2-40B4-BE49-F238E27FC236}">
                <a16:creationId xmlns:a16="http://schemas.microsoft.com/office/drawing/2014/main" xmlns="" id="{23A3A120-9BEE-409F-992F-EE7C446F06B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411" r="33961" b="1"/>
          <a:stretch/>
        </p:blipFill>
        <p:spPr>
          <a:xfrm>
            <a:off x="7228702" y="621793"/>
            <a:ext cx="4342547" cy="5614416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9B4AF4B7-C89D-4321-877F-0944ED8F45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0A7F618-9CA6-48D1-8EB9-EF331138F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849" y="1348844"/>
            <a:ext cx="5716338" cy="30427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3800" cap="all" spc="-100"/>
              <a:t>2. Utrzymywać w czystości naczynia, sprzęty kuchenne, często wymieniać gąbki i zmywaki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486F1C7C-0D59-4A57-B9FF-60AF2D0ECA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34898" y="446824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5735DC8C-B370-4340-B37D-4472C16391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1491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C404BB8C-445B-49D4-853C-25A9312862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8408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045B8EE3-9336-45C5-ACE9-280CCFD2F8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1491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407041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8">
            <a:extLst>
              <a:ext uri="{FF2B5EF4-FFF2-40B4-BE49-F238E27FC236}">
                <a16:creationId xmlns:a16="http://schemas.microsoft.com/office/drawing/2014/main" xmlns="" id="{3A8C6BC2-E9E2-4780-8A41-064073CD43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20">
            <a:extLst>
              <a:ext uri="{FF2B5EF4-FFF2-40B4-BE49-F238E27FC236}">
                <a16:creationId xmlns:a16="http://schemas.microsoft.com/office/drawing/2014/main" xmlns="" id="{E70450CF-22E9-4B1D-B146-30FEE770C4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52" name="Rectangle 22">
            <a:extLst>
              <a:ext uri="{FF2B5EF4-FFF2-40B4-BE49-F238E27FC236}">
                <a16:creationId xmlns:a16="http://schemas.microsoft.com/office/drawing/2014/main" xmlns="" id="{80238079-1F65-476A-BC6C-F2D3BD2683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53" name="Rectangle 24">
            <a:extLst>
              <a:ext uri="{FF2B5EF4-FFF2-40B4-BE49-F238E27FC236}">
                <a16:creationId xmlns:a16="http://schemas.microsoft.com/office/drawing/2014/main" xmlns="" id="{3740C935-D2D3-4F63-A4DA-CD768BB3F4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54" name="Group 26">
            <a:extLst>
              <a:ext uri="{FF2B5EF4-FFF2-40B4-BE49-F238E27FC236}">
                <a16:creationId xmlns:a16="http://schemas.microsoft.com/office/drawing/2014/main" xmlns="" id="{BE8D8045-0F80-4964-B591-0D599AB42D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AF8A5889-0EE6-4E19-98FE-29F79E987B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1B0FE4C3-64BE-4A2B-818D-4D84479344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54670D04-30D8-487E-A3F4-0655E48016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ectangle 31">
            <a:extLst>
              <a:ext uri="{FF2B5EF4-FFF2-40B4-BE49-F238E27FC236}">
                <a16:creationId xmlns:a16="http://schemas.microsoft.com/office/drawing/2014/main" xmlns="" id="{0FE051AA-0631-4833-B52C-BE76B9D3AA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56" name="Rectangle 33">
            <a:extLst>
              <a:ext uri="{FF2B5EF4-FFF2-40B4-BE49-F238E27FC236}">
                <a16:creationId xmlns:a16="http://schemas.microsoft.com/office/drawing/2014/main" xmlns="" id="{F2829316-8F5B-4EA1-9581-1F11529445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2334560-CCBB-413D-889E-88C46AED2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249" y="1348844"/>
            <a:ext cx="5716338" cy="30427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200" cap="all" spc="-100"/>
              <a:t>3. Przechowywać żywność w niskiej temperaturze </a:t>
            </a:r>
          </a:p>
        </p:txBody>
      </p:sp>
      <p:sp>
        <p:nvSpPr>
          <p:cNvPr id="57" name="Rectangle 35">
            <a:extLst>
              <a:ext uri="{FF2B5EF4-FFF2-40B4-BE49-F238E27FC236}">
                <a16:creationId xmlns:a16="http://schemas.microsoft.com/office/drawing/2014/main" xmlns="" id="{AD11D7A6-5D57-426A-A17A-1FD70DF664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251298" y="446824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8" name="Straight Connector 37">
            <a:extLst>
              <a:ext uri="{FF2B5EF4-FFF2-40B4-BE49-F238E27FC236}">
                <a16:creationId xmlns:a16="http://schemas.microsoft.com/office/drawing/2014/main" xmlns="" id="{46B486D1-EF0A-4077-9343-C9DB94C0FE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3655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39">
            <a:extLst>
              <a:ext uri="{FF2B5EF4-FFF2-40B4-BE49-F238E27FC236}">
                <a16:creationId xmlns:a16="http://schemas.microsoft.com/office/drawing/2014/main" xmlns="" id="{75646751-9C0C-4565-B6A3-3B1C50E6AF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90572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41">
            <a:extLst>
              <a:ext uri="{FF2B5EF4-FFF2-40B4-BE49-F238E27FC236}">
                <a16:creationId xmlns:a16="http://schemas.microsoft.com/office/drawing/2014/main" xmlns="" id="{8DBA2A92-1748-4444-9DE9-95CEFF28FD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3655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Symbol zastępczy zawartości 4" descr="Obraz zawierający lodówka, szafka, otwarte, wewnątrz&#10;&#10;Opis wygenerowany automatycznie">
            <a:extLst>
              <a:ext uri="{FF2B5EF4-FFF2-40B4-BE49-F238E27FC236}">
                <a16:creationId xmlns:a16="http://schemas.microsoft.com/office/drawing/2014/main" xmlns="" id="{2301DCE7-998D-43FD-87D5-1771D9BD7A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759" b="-2"/>
          <a:stretch/>
        </p:blipFill>
        <p:spPr>
          <a:xfrm>
            <a:off x="1241170" y="1381853"/>
            <a:ext cx="3752067" cy="4112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23376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1B5D6631-F74B-410E-B60D-7C97D6D770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6F300CB1-0412-47A2-BA30-07135C98E7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C1AC820A-F7A7-46F3-933A-2CCC7201D3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8DAFCA3D-277C-4C06-BC17-5108F3A700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5457DF47-900A-447E-9B61-2B94B74950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84772325-EEFF-4BA8-841C-29A78A2E43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AD3094C5-7785-41DD-B095-217D26651E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ED3CF66E-289D-4AB8-85D9-C0B9AE18B6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2BEE9E27-5550-4DAA-935D-B987C11606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pic>
        <p:nvPicPr>
          <p:cNvPr id="5" name="Symbol zastępczy zawartości 4" descr="Obraz zawierający osoba, stół, trzymający, kobieta&#10;&#10;Opis wygenerowany automatycznie">
            <a:extLst>
              <a:ext uri="{FF2B5EF4-FFF2-40B4-BE49-F238E27FC236}">
                <a16:creationId xmlns:a16="http://schemas.microsoft.com/office/drawing/2014/main" xmlns="" id="{0087DEAD-BE89-4326-B114-F0ADE28D09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752" r="27620" b="1"/>
          <a:stretch/>
        </p:blipFill>
        <p:spPr>
          <a:xfrm>
            <a:off x="7228702" y="621793"/>
            <a:ext cx="4342547" cy="5614416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9B4AF4B7-C89D-4321-877F-0944ED8F45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71D4D17-BC6D-4AC3-9B89-3253F5A06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849" y="1348844"/>
            <a:ext cx="5716338" cy="30427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5600" cap="all" spc="-100"/>
              <a:t>4. Poddawać żywność obróbce termicznej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486F1C7C-0D59-4A57-B9FF-60AF2D0ECA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34898" y="446824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5735DC8C-B370-4340-B37D-4472C16391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1491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C404BB8C-445B-49D4-853C-25A9312862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8408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045B8EE3-9336-45C5-ACE9-280CCFD2F8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1491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365710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1B5D6631-F74B-410E-B60D-7C97D6D770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6F300CB1-0412-47A2-BA30-07135C98E7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C1AC820A-F7A7-46F3-933A-2CCC7201D3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8DAFCA3D-277C-4C06-BC17-5108F3A700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5457DF47-900A-447E-9B61-2B94B74950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84772325-EEFF-4BA8-841C-29A78A2E43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AD3094C5-7785-41DD-B095-217D26651E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ED3CF66E-289D-4AB8-85D9-C0B9AE18B6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39026F13-499B-4EC7-B5BA-99A52E90C1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pic>
        <p:nvPicPr>
          <p:cNvPr id="5" name="Symbol zastępczy zawartości 4" descr="Obraz zawierający żywność, stół, plasterek, wypełnione&#10;&#10;Opis wygenerowany automatycznie">
            <a:extLst>
              <a:ext uri="{FF2B5EF4-FFF2-40B4-BE49-F238E27FC236}">
                <a16:creationId xmlns:a16="http://schemas.microsoft.com/office/drawing/2014/main" xmlns="" id="{5EE745E1-3508-495E-9195-DCDC883300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952" r="24211" b="1"/>
          <a:stretch/>
        </p:blipFill>
        <p:spPr>
          <a:xfrm>
            <a:off x="616737" y="621793"/>
            <a:ext cx="4376501" cy="5614416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6D4A3EB8-C534-4357-BED1-BD13786224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D7D8C8E-FE76-4AEA-A663-A2BC78A4D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249" y="1348844"/>
            <a:ext cx="5716338" cy="30427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200" cap="all" spc="-100"/>
              <a:t>4. Zapobiegać rozmrażaniu i ponownemu zamrażaniu żywności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3FA13F65-6422-4EBC-B70B-E95950B286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251298" y="446824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74EC5015-DFE8-4264-BCD5-E4D5A3EEF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3655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E6A8CE91-4412-4504-94E5-903CCFE92F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90572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DC3B8F69-5432-41A9-80AA-ECBDFA57E7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3655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800528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1B5D6631-F74B-410E-B60D-7C97D6D770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6F300CB1-0412-47A2-BA30-07135C98E7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C1AC820A-F7A7-46F3-933A-2CCC7201D3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8DAFCA3D-277C-4C06-BC17-5108F3A700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5457DF47-900A-447E-9B61-2B94B74950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84772325-EEFF-4BA8-841C-29A78A2E43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AD3094C5-7785-41DD-B095-217D26651E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ED3CF66E-289D-4AB8-85D9-C0B9AE18B6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2BEE9E27-5550-4DAA-935D-B987C11606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pic>
        <p:nvPicPr>
          <p:cNvPr id="5" name="Symbol zastępczy zawartości 4" descr="Obraz zawierający osoba, ręka, trzymający, małe&#10;&#10;Opis wygenerowany automatycznie">
            <a:extLst>
              <a:ext uri="{FF2B5EF4-FFF2-40B4-BE49-F238E27FC236}">
                <a16:creationId xmlns:a16="http://schemas.microsoft.com/office/drawing/2014/main" xmlns="" id="{A99876C6-98D9-498A-898A-B710F322BCC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023"/>
          <a:stretch/>
        </p:blipFill>
        <p:spPr>
          <a:xfrm>
            <a:off x="7228702" y="621793"/>
            <a:ext cx="4342547" cy="5614416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9B4AF4B7-C89D-4321-877F-0944ED8F45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B3B527D-4165-48E5-8645-5D021A5CB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849" y="1348844"/>
            <a:ext cx="5716338" cy="30427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5600" cap="all" spc="-100"/>
              <a:t>5. Myć jaja przed rozbiciem skorupki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486F1C7C-0D59-4A57-B9FF-60AF2D0ECA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34898" y="446824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5735DC8C-B370-4340-B37D-4472C16391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1491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C404BB8C-445B-49D4-853C-25A9312862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8408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045B8EE3-9336-45C5-ACE9-280CCFD2F8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1491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469808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B5D6631-F74B-410E-B60D-7C97D6D770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6F300CB1-0412-47A2-BA30-07135C98E7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C1AC820A-F7A7-46F3-933A-2CCC7201D3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8DAFCA3D-277C-4C06-BC17-5108F3A700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5457DF47-900A-447E-9B61-2B94B74950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84772325-EEFF-4BA8-841C-29A78A2E43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AD3094C5-7785-41DD-B095-217D26651E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ED3CF66E-289D-4AB8-85D9-C0B9AE18B6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1CF1E93E-79E6-4308-952E-B301E68642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5EB842BB-6A3A-435A-9295-560EFD9A43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pic>
        <p:nvPicPr>
          <p:cNvPr id="5" name="Symbol zastępczy zawartości 4" descr="Obraz zawierający tekst&#10;&#10;Opis wygenerowany automatycznie">
            <a:extLst>
              <a:ext uri="{FF2B5EF4-FFF2-40B4-BE49-F238E27FC236}">
                <a16:creationId xmlns:a16="http://schemas.microsoft.com/office/drawing/2014/main" xmlns="" id="{609E7903-BB55-421F-8771-D6F731E663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1" b="3908"/>
          <a:stretch/>
        </p:blipFill>
        <p:spPr>
          <a:xfrm>
            <a:off x="616737" y="621793"/>
            <a:ext cx="4376501" cy="5614416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A2B91A18-41C6-4B5A-9804-4F931E20D6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2D41187-1114-4E44-862A-97113BDF4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249" y="1348844"/>
            <a:ext cx="5716338" cy="30427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200" cap="all" spc="-100"/>
              <a:t>6. Sprawdzać daty przydatności do spożycia wszystkich produktów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8FDC176A-BB54-40BA-9A97-BC34E8F5B8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251298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4C4DAB88-8D52-4F63-AAF2-866CD76408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3655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E1C68734-2B24-417B-A0AB-562DCE8B34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90572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EE0FFD8F-BC2D-4DA9-ABF5-64E374DC90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3655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61639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967F423-D21C-4F37-A0B7-750026A171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4" name="Tytuł 3">
            <a:extLst>
              <a:ext uri="{FF2B5EF4-FFF2-40B4-BE49-F238E27FC236}">
                <a16:creationId xmlns:a16="http://schemas.microsoft.com/office/drawing/2014/main" xmlns="" id="{AEE92A34-A993-49EC-86D6-4DBA47097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6137" y="727626"/>
            <a:ext cx="4602152" cy="17182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>
                <a:solidFill>
                  <a:schemeClr val="tx1">
                    <a:lumMod val="85000"/>
                    <a:lumOff val="15000"/>
                  </a:schemeClr>
                </a:solidFill>
              </a:rPr>
              <a:t>Uważajcie na siebie!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43047B46-4F2F-4746-8B82-B30EAAAE03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866" y="0"/>
            <a:ext cx="63443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A54E8A8E-D194-4D55-92A3-6B0799722E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43024" y="253548"/>
            <a:ext cx="5851795" cy="6384816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pic>
        <p:nvPicPr>
          <p:cNvPr id="8" name="Symbol zastępczy obrazu 7">
            <a:extLst>
              <a:ext uri="{FF2B5EF4-FFF2-40B4-BE49-F238E27FC236}">
                <a16:creationId xmlns:a16="http://schemas.microsoft.com/office/drawing/2014/main" xmlns="" id="{C8ED21B8-8A5C-43FD-B9A4-588C0228A38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5977" r="5976" b="-1"/>
          <a:stretch/>
        </p:blipFill>
        <p:spPr>
          <a:xfrm>
            <a:off x="407432" y="419292"/>
            <a:ext cx="5522976" cy="6053328"/>
          </a:xfrm>
          <a:prstGeom prst="rect">
            <a:avLst/>
          </a:prstGeom>
        </p:spPr>
      </p:pic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xmlns="" id="{758CA517-C3FC-4AEE-BAF9-2E7A0B78F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46137" y="5505061"/>
            <a:ext cx="4602152" cy="63073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pl-PL" dirty="0">
                <a:solidFill>
                  <a:schemeClr val="tx1"/>
                </a:solidFill>
              </a:rPr>
              <a:t>Wykonali: Kacper Kaczorek I Piotr </a:t>
            </a:r>
            <a:r>
              <a:rPr lang="pl-PL" dirty="0" err="1">
                <a:solidFill>
                  <a:schemeClr val="tx1"/>
                </a:solidFill>
              </a:rPr>
              <a:t>Twardzikowski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8820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E9600C9-4778-4F07-A4D2-B73999887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Jak unikać zakażeń</a:t>
            </a:r>
          </a:p>
        </p:txBody>
      </p:sp>
      <p:pic>
        <p:nvPicPr>
          <p:cNvPr id="5" name="Symbol zastępczy zawartości 4" descr="Obraz zawierający kolorowy, stół, koralowiec, kwiat&#10;&#10;Opis wygenerowany automatycznie">
            <a:extLst>
              <a:ext uri="{FF2B5EF4-FFF2-40B4-BE49-F238E27FC236}">
                <a16:creationId xmlns:a16="http://schemas.microsoft.com/office/drawing/2014/main" xmlns="" id="{0EA4F01C-759F-44BE-B430-04D9EE3B1B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81398" y="2130446"/>
            <a:ext cx="6564606" cy="3722880"/>
          </a:xfrm>
        </p:spPr>
      </p:pic>
    </p:spTree>
    <p:extLst>
      <p:ext uri="{BB962C8B-B14F-4D97-AF65-F5344CB8AC3E}">
        <p14:creationId xmlns:p14="http://schemas.microsoft.com/office/powerpoint/2010/main" val="403742149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4967F423-D21C-4F37-A0B7-750026A171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pic>
        <p:nvPicPr>
          <p:cNvPr id="18" name="Symbol zastępczy zawartości 17" descr="Obraz zawierający wewnątrz, osoba, stół, siedzi&#10;&#10;Opis wygenerowany automatycznie">
            <a:extLst>
              <a:ext uri="{FF2B5EF4-FFF2-40B4-BE49-F238E27FC236}">
                <a16:creationId xmlns:a16="http://schemas.microsoft.com/office/drawing/2014/main" xmlns="" id="{BB79C6AD-6DE7-43C6-B325-6FBDFFFAE87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21431" r="36475" b="-2"/>
          <a:stretch/>
        </p:blipFill>
        <p:spPr>
          <a:xfrm>
            <a:off x="190846" y="237744"/>
            <a:ext cx="4040033" cy="6382512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BE7270DF-375F-4ECC-989A-D033E481AE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89465" y="237744"/>
            <a:ext cx="7652977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ytuł 11">
            <a:extLst>
              <a:ext uri="{FF2B5EF4-FFF2-40B4-BE49-F238E27FC236}">
                <a16:creationId xmlns:a16="http://schemas.microsoft.com/office/drawing/2014/main" xmlns="" id="{D1F354B2-5530-4287-9FE1-BBFE80276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192" y="642593"/>
            <a:ext cx="6280826" cy="174650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1. </a:t>
            </a:r>
            <a:r>
              <a:rPr lang="en-US"/>
              <a:t>Często myj ręce</a:t>
            </a:r>
          </a:p>
        </p:txBody>
      </p:sp>
      <p:sp>
        <p:nvSpPr>
          <p:cNvPr id="16" name="Symbol zastępczy zawartości 15">
            <a:extLst>
              <a:ext uri="{FF2B5EF4-FFF2-40B4-BE49-F238E27FC236}">
                <a16:creationId xmlns:a16="http://schemas.microsoft.com/office/drawing/2014/main" xmlns="" id="{BDD21F22-60CC-455F-B022-8B1E4D5232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65192" y="2386584"/>
            <a:ext cx="6280826" cy="3648456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r>
              <a:rPr lang="pl-PL" b="0" i="0" dirty="0">
                <a:effectLst/>
              </a:rPr>
              <a:t>Dokładne mycie rąk z użyciem wody i mydła zabija wirusy oraz bakterie znajdujące się na naszych dłoniach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331250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2">
            <a:extLst>
              <a:ext uri="{FF2B5EF4-FFF2-40B4-BE49-F238E27FC236}">
                <a16:creationId xmlns:a16="http://schemas.microsoft.com/office/drawing/2014/main" xmlns="" id="{4967F423-D21C-4F37-A0B7-750026A171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pic>
        <p:nvPicPr>
          <p:cNvPr id="8" name="Symbol zastępczy zawartości 7" descr="Obraz zawierający osoba, wewnątrz, okno, siedzi&#10;&#10;Opis wygenerowany automatycznie">
            <a:extLst>
              <a:ext uri="{FF2B5EF4-FFF2-40B4-BE49-F238E27FC236}">
                <a16:creationId xmlns:a16="http://schemas.microsoft.com/office/drawing/2014/main" xmlns="" id="{2C1821C8-04B1-48F3-B523-1E78E7004FF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20411" r="36615" b="-2"/>
          <a:stretch/>
        </p:blipFill>
        <p:spPr>
          <a:xfrm>
            <a:off x="7837371" y="237744"/>
            <a:ext cx="4124416" cy="6382512"/>
          </a:xfrm>
          <a:prstGeom prst="rect">
            <a:avLst/>
          </a:prstGeom>
        </p:spPr>
      </p:pic>
      <p:sp>
        <p:nvSpPr>
          <p:cNvPr id="20" name="Rectangle 14">
            <a:extLst>
              <a:ext uri="{FF2B5EF4-FFF2-40B4-BE49-F238E27FC236}">
                <a16:creationId xmlns:a16="http://schemas.microsoft.com/office/drawing/2014/main" xmlns="" id="{891D1FF4-7F97-4936-9A4C-9FB71D8FB4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7744" y="237744"/>
            <a:ext cx="7652977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452A449-12E5-45E6-BFAB-7ACD9344F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/>
              <a:t>2. Stosuj zasady ochrony podczas kaszlu i kichania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3725B934-182F-40BA-993A-DB31446580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68680" y="2386584"/>
            <a:ext cx="6281928" cy="3648456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r>
              <a:rPr lang="en-US"/>
              <a:t>Podczas kaszlu i kichania zakrywaj usta i nos zgiętym łokciem lub chusteczką. Zużytą chusteczkę wyrzuć do zamkniętego kosza oraz umyj ręce, używając mydła i ciepłej wody lub żelu na bazie alkoholu. </a:t>
            </a:r>
          </a:p>
          <a:p>
            <a:pPr marL="0"/>
            <a:r>
              <a:rPr lang="en-US"/>
              <a:t>Nigdy nie kichaj i nie kaszl w dłonie! W ten sposób możesz zakazić dotykane osoby, którym podajesz dłoń lub przedmioty wspólnego użytkowania, np. klucze, klamki, poręcze, włączniki światła, krzesła, biurka, przybory piśmiennicze itp.</a:t>
            </a:r>
          </a:p>
        </p:txBody>
      </p:sp>
    </p:spTree>
    <p:extLst>
      <p:ext uri="{BB962C8B-B14F-4D97-AF65-F5344CB8AC3E}">
        <p14:creationId xmlns:p14="http://schemas.microsoft.com/office/powerpoint/2010/main" val="278687001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967F423-D21C-4F37-A0B7-750026A171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pic>
        <p:nvPicPr>
          <p:cNvPr id="8" name="Symbol zastępczy zawartości 7" descr="Obraz zawierający obiekt, siedzi, stół, tablica&#10;&#10;Opis wygenerowany automatycznie">
            <a:extLst>
              <a:ext uri="{FF2B5EF4-FFF2-40B4-BE49-F238E27FC236}">
                <a16:creationId xmlns:a16="http://schemas.microsoft.com/office/drawing/2014/main" xmlns="" id="{6B69BE7D-FCF2-40B9-9E39-5D7BA26C922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31509" r="26397" b="-2"/>
          <a:stretch/>
        </p:blipFill>
        <p:spPr>
          <a:xfrm>
            <a:off x="190846" y="237744"/>
            <a:ext cx="4040033" cy="6382512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BE7270DF-375F-4ECC-989A-D033E481AE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89465" y="237744"/>
            <a:ext cx="7652977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A9D5E86-C9A0-4798-A6D8-9774F00AB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192" y="642593"/>
            <a:ext cx="6280826" cy="174650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/>
              <a:t>3. Zachowuj bezpieczną odległość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5C966399-4F47-4A78-9F5E-7B55B2C825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65192" y="2386584"/>
            <a:ext cx="6280826" cy="364845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dirty="0"/>
              <a:t>Zachowaj co najmniej 1,5  metra odległości między sobą a innymi ludźmi, szczególnie tymi, którzy kaszlą, kichają lub mają objawy gorączki. </a:t>
            </a:r>
          </a:p>
        </p:txBody>
      </p:sp>
    </p:spTree>
    <p:extLst>
      <p:ext uri="{BB962C8B-B14F-4D97-AF65-F5344CB8AC3E}">
        <p14:creationId xmlns:p14="http://schemas.microsoft.com/office/powerpoint/2010/main" val="214538626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4967F423-D21C-4F37-A0B7-750026A171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pic>
        <p:nvPicPr>
          <p:cNvPr id="12" name="Symbol zastępczy zawartości 11" descr="Obraz zawierający odzież, osoba, kobieta, młode&#10;&#10;Opis wygenerowany automatycznie">
            <a:extLst>
              <a:ext uri="{FF2B5EF4-FFF2-40B4-BE49-F238E27FC236}">
                <a16:creationId xmlns:a16="http://schemas.microsoft.com/office/drawing/2014/main" xmlns="" id="{3E1702A5-5E34-45DC-A939-FD9F0251438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7014" r="40013" b="-2"/>
          <a:stretch/>
        </p:blipFill>
        <p:spPr>
          <a:xfrm>
            <a:off x="7837371" y="237744"/>
            <a:ext cx="4124416" cy="6382512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891D1FF4-7F97-4936-9A4C-9FB71D8FB4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7744" y="237744"/>
            <a:ext cx="7652977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2A256A1-9B42-4DAF-B517-6E4C2C697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dirty="0"/>
              <a:t>4. </a:t>
            </a:r>
            <a:r>
              <a:rPr lang="pl-PL" sz="3700" dirty="0"/>
              <a:t>Unikaj dotykania twarzy, nosa, oczu i ust oraz podawania ręki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EC70716F-EBFC-472F-B389-B817947784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68680" y="2386584"/>
            <a:ext cx="6281928" cy="364845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dirty="0"/>
              <a:t>Dłonie dotykają wielu powierzchni, które mogą być skażone wirusem. Jeśli dotkniesz oczu, nosa lub ust zanieczyszczonymi rękami, możesz przenieść wirusa z powierzchni na siebie. Niewiele osób jest świadomych, że np. śluzówka oka stanowi doskonałe miejsce do przenikania wirusa do organizmu. W sprzyjających warunkach wirusy są w stanie przetrwać na różnych powierzchniach od kilku godzin do kilku dni</a:t>
            </a:r>
          </a:p>
        </p:txBody>
      </p:sp>
    </p:spTree>
    <p:extLst>
      <p:ext uri="{BB962C8B-B14F-4D97-AF65-F5344CB8AC3E}">
        <p14:creationId xmlns:p14="http://schemas.microsoft.com/office/powerpoint/2010/main" val="417691165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967F423-D21C-4F37-A0B7-750026A171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pic>
        <p:nvPicPr>
          <p:cNvPr id="8" name="Symbol zastępczy zawartości 7" descr="Obraz zawierający trawa, zewnętrzne, pies, gra&#10;&#10;Opis wygenerowany automatycznie">
            <a:extLst>
              <a:ext uri="{FF2B5EF4-FFF2-40B4-BE49-F238E27FC236}">
                <a16:creationId xmlns:a16="http://schemas.microsoft.com/office/drawing/2014/main" xmlns="" id="{E3950F92-DCEE-4F5A-817A-F1F5759B4DF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33216" r="24374" b="-1"/>
          <a:stretch/>
        </p:blipFill>
        <p:spPr>
          <a:xfrm>
            <a:off x="190846" y="237744"/>
            <a:ext cx="4040033" cy="6382512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BE7270DF-375F-4ECC-989A-D033E481AE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89465" y="237744"/>
            <a:ext cx="7652977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153ECDE-77E0-4785-922D-43F0B33A1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192" y="642593"/>
            <a:ext cx="6280826" cy="174650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dirty="0"/>
              <a:t>5</a:t>
            </a:r>
            <a:r>
              <a:rPr lang="pl-PL" sz="3000" dirty="0"/>
              <a:t>. Stosuj odpowiednią dietę, dbaj o sen i aktywność fizyczną na świeżym powietrzu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CBDD7DE7-7AFB-44B2-B93C-96BB1EB29C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65192" y="2386584"/>
            <a:ext cx="6280826" cy="364845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W trakcie występowania epidemii, jak również podczas zwykłego sezonu grypowego, warto dbać o odpowiednią dietę i nawodnienie organizmu. Pamiętaj aby w Twojej diecie znalazły się produkty znane ze swych właściwości antywirusowych i antybakteryjnych. </a:t>
            </a:r>
          </a:p>
          <a:p>
            <a:r>
              <a:rPr lang="en-US" b="0" i="0">
                <a:effectLst/>
              </a:rPr>
              <a:t>Dbaj o </a:t>
            </a:r>
            <a:r>
              <a:rPr lang="en-US" b="1" i="0">
                <a:effectLst/>
              </a:rPr>
              <a:t>odpowiednią ilość snu, minimum osiem godzin</a:t>
            </a:r>
            <a:r>
              <a:rPr lang="en-US" b="0" i="0">
                <a:effectLst/>
              </a:rPr>
              <a:t>. To podczas snu, nasz organizm najskuteczniej się regeneruje i walczy z chorobami.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038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F21B904-B3B8-481A-B9AC-96065E150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Jak unikać zatruć pokarmowych</a:t>
            </a:r>
          </a:p>
        </p:txBody>
      </p:sp>
      <p:pic>
        <p:nvPicPr>
          <p:cNvPr id="9" name="Symbol zastępczy zawartości 8" descr="Obraz zawierający osoba, odzież, wewnątrz, trzymający&#10;&#10;Opis wygenerowany automatycznie">
            <a:extLst>
              <a:ext uri="{FF2B5EF4-FFF2-40B4-BE49-F238E27FC236}">
                <a16:creationId xmlns:a16="http://schemas.microsoft.com/office/drawing/2014/main" xmlns="" id="{27B89DAD-5500-4072-A3C0-C42B7D43A0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5082" y="2103438"/>
            <a:ext cx="5901835" cy="3932237"/>
          </a:xfrm>
        </p:spPr>
      </p:pic>
    </p:spTree>
    <p:extLst>
      <p:ext uri="{BB962C8B-B14F-4D97-AF65-F5344CB8AC3E}">
        <p14:creationId xmlns:p14="http://schemas.microsoft.com/office/powerpoint/2010/main" val="3934935403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1B5D6631-F74B-410E-B60D-7C97D6D770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6F300CB1-0412-47A2-BA30-07135C98E7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C1AC820A-F7A7-46F3-933A-2CCC7201D3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8DAFCA3D-277C-4C06-BC17-5108F3A700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xmlns="" id="{5457DF47-900A-447E-9B61-2B94B74950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xmlns="" id="{84772325-EEFF-4BA8-841C-29A78A2E43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xmlns="" id="{AD3094C5-7785-41DD-B095-217D26651E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xmlns="" id="{ED3CF66E-289D-4AB8-85D9-C0B9AE18B6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39026F13-499B-4EC7-B5BA-99A52E90C1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pic>
        <p:nvPicPr>
          <p:cNvPr id="18" name="Symbol zastępczy zawartości 17" descr="Obraz zawierający żywność&#10;&#10;Opis wygenerowany automatycznie">
            <a:extLst>
              <a:ext uri="{FF2B5EF4-FFF2-40B4-BE49-F238E27FC236}">
                <a16:creationId xmlns:a16="http://schemas.microsoft.com/office/drawing/2014/main" xmlns="" id="{CEA4F058-4076-40CE-A5D4-7BE6A1B4F2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70" r="21595" b="-1"/>
          <a:stretch/>
        </p:blipFill>
        <p:spPr>
          <a:xfrm>
            <a:off x="616737" y="621793"/>
            <a:ext cx="4376501" cy="5614416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6D4A3EB8-C534-4357-BED1-BD13786224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9" name="Tytuł 8">
            <a:extLst>
              <a:ext uri="{FF2B5EF4-FFF2-40B4-BE49-F238E27FC236}">
                <a16:creationId xmlns:a16="http://schemas.microsoft.com/office/drawing/2014/main" xmlns="" id="{D7B8694F-3710-4E20-B164-3B8C71F44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249" y="1348844"/>
            <a:ext cx="5716338" cy="30427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3800" cap="all" spc="-100"/>
              <a:t>1. Myć ręce po wyjściu z toalety, przed przygotowywaniem i spożywaniem posiłków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3FA13F65-6422-4EBC-B70B-E95950B286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251298" y="446824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74EC5015-DFE8-4264-BCD5-E4D5A3EEF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3655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xmlns="" id="{E6A8CE91-4412-4504-94E5-903CCFE92F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90572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xmlns="" id="{DC3B8F69-5432-41A9-80AA-ECBDFA57E7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3655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447193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dło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359</Words>
  <Application>Microsoft Office PowerPoint</Application>
  <PresentationFormat>Panoramiczny</PresentationFormat>
  <Paragraphs>24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9" baseType="lpstr">
      <vt:lpstr>Century Gothic</vt:lpstr>
      <vt:lpstr>Garamond</vt:lpstr>
      <vt:lpstr>Mydło</vt:lpstr>
      <vt:lpstr>Zapobieganie zakażeniom i zatruciom</vt:lpstr>
      <vt:lpstr>Jak unikać zakażeń</vt:lpstr>
      <vt:lpstr>1. Często myj ręce</vt:lpstr>
      <vt:lpstr>2. Stosuj zasady ochrony podczas kaszlu i kichania</vt:lpstr>
      <vt:lpstr>3. Zachowuj bezpieczną odległość</vt:lpstr>
      <vt:lpstr>4. Unikaj dotykania twarzy, nosa, oczu i ust oraz podawania ręki</vt:lpstr>
      <vt:lpstr>5. Stosuj odpowiednią dietę, dbaj o sen i aktywność fizyczną na świeżym powietrzu</vt:lpstr>
      <vt:lpstr>Jak unikać zatruć pokarmowych</vt:lpstr>
      <vt:lpstr>1. Myć ręce po wyjściu z toalety, przed przygotowywaniem i spożywaniem posiłków</vt:lpstr>
      <vt:lpstr>2. Utrzymywać w czystości naczynia, sprzęty kuchenne, często wymieniać gąbki i zmywaki</vt:lpstr>
      <vt:lpstr>3. Przechowywać żywność w niskiej temperaturze </vt:lpstr>
      <vt:lpstr>4. Poddawać żywność obróbce termicznej </vt:lpstr>
      <vt:lpstr>4. Zapobiegać rozmrażaniu i ponownemu zamrażaniu żywności</vt:lpstr>
      <vt:lpstr>5. Myć jaja przed rozbiciem skorupki </vt:lpstr>
      <vt:lpstr>6. Sprawdzać daty przydatności do spożycia wszystkich produktów</vt:lpstr>
      <vt:lpstr>Uważajcie na siebie!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Zapobieganie zakażeniom i zatruciom</dc:title>
  <dc:creator>lewbartek321@outlook.com</dc:creator>
  <cp:lastModifiedBy>SP Opinogóra</cp:lastModifiedBy>
  <cp:revision>3</cp:revision>
  <dcterms:created xsi:type="dcterms:W3CDTF">2020-10-19T20:52:27Z</dcterms:created>
  <dcterms:modified xsi:type="dcterms:W3CDTF">2020-11-06T17:46:09Z</dcterms:modified>
</cp:coreProperties>
</file>