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7" r:id="rId2"/>
    <p:sldId id="259" r:id="rId3"/>
    <p:sldId id="269" r:id="rId4"/>
    <p:sldId id="270" r:id="rId5"/>
    <p:sldId id="271" r:id="rId6"/>
    <p:sldId id="272" r:id="rId7"/>
    <p:sldId id="273" r:id="rId8"/>
    <p:sldId id="258" r:id="rId9"/>
    <p:sldId id="260" r:id="rId10"/>
    <p:sldId id="274" r:id="rId11"/>
    <p:sldId id="261" r:id="rId12"/>
    <p:sldId id="262" r:id="rId13"/>
    <p:sldId id="263" r:id="rId14"/>
    <p:sldId id="264" r:id="rId15"/>
    <p:sldId id="265" r:id="rId16"/>
    <p:sldId id="266" r:id="rId17"/>
    <p:sldId id="268" r:id="rId18"/>
    <p:sldId id="275" r:id="rId1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008000"/>
    <a:srgbClr val="990000"/>
    <a:srgbClr val="FF9933"/>
    <a:srgbClr val="92D050"/>
    <a:srgbClr val="CCFF99"/>
    <a:srgbClr val="CC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C93A67-C285-4348-A847-BB48416FF5A0}" type="datetimeFigureOut">
              <a:rPr lang="sk-SK" smtClean="0"/>
              <a:pPr/>
              <a:t>31. 3. 2019</a:t>
            </a:fld>
            <a:endParaRPr lang="sk-SK" dirty="0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 dirty="0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435E22-1256-457C-AF71-D5D2A81BFAD0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Poznámky</a:t>
            </a:r>
            <a:r>
              <a:rPr lang="sk-SK" baseline="0" dirty="0" smtClean="0"/>
              <a:t> do zošita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435E22-1256-457C-AF71-D5D2A81BFAD0}" type="slidenum">
              <a:rPr lang="sk-SK" smtClean="0"/>
              <a:pPr/>
              <a:t>16</a:t>
            </a:fld>
            <a:endParaRPr lang="sk-SK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8EF4B-F2AB-4C73-9E19-12622A516F96}" type="datetimeFigureOut">
              <a:rPr lang="sk-SK" smtClean="0"/>
              <a:pPr/>
              <a:t>31. 3. 2019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2E42A-B135-4114-997C-7C24A6300E5A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8EF4B-F2AB-4C73-9E19-12622A516F96}" type="datetimeFigureOut">
              <a:rPr lang="sk-SK" smtClean="0"/>
              <a:pPr/>
              <a:t>31. 3. 2019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2E42A-B135-4114-997C-7C24A6300E5A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8EF4B-F2AB-4C73-9E19-12622A516F96}" type="datetimeFigureOut">
              <a:rPr lang="sk-SK" smtClean="0"/>
              <a:pPr/>
              <a:t>31. 3. 2019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2E42A-B135-4114-997C-7C24A6300E5A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8EF4B-F2AB-4C73-9E19-12622A516F96}" type="datetimeFigureOut">
              <a:rPr lang="sk-SK" smtClean="0"/>
              <a:pPr/>
              <a:t>31. 3. 2019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2E42A-B135-4114-997C-7C24A6300E5A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8EF4B-F2AB-4C73-9E19-12622A516F96}" type="datetimeFigureOut">
              <a:rPr lang="sk-SK" smtClean="0"/>
              <a:pPr/>
              <a:t>31. 3. 2019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2E42A-B135-4114-997C-7C24A6300E5A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8EF4B-F2AB-4C73-9E19-12622A516F96}" type="datetimeFigureOut">
              <a:rPr lang="sk-SK" smtClean="0"/>
              <a:pPr/>
              <a:t>31. 3. 2019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2E42A-B135-4114-997C-7C24A6300E5A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8EF4B-F2AB-4C73-9E19-12622A516F96}" type="datetimeFigureOut">
              <a:rPr lang="sk-SK" smtClean="0"/>
              <a:pPr/>
              <a:t>31. 3. 2019</a:t>
            </a:fld>
            <a:endParaRPr lang="sk-SK" dirty="0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2E42A-B135-4114-997C-7C24A6300E5A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8EF4B-F2AB-4C73-9E19-12622A516F96}" type="datetimeFigureOut">
              <a:rPr lang="sk-SK" smtClean="0"/>
              <a:pPr/>
              <a:t>31. 3. 2019</a:t>
            </a:fld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2E42A-B135-4114-997C-7C24A6300E5A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8EF4B-F2AB-4C73-9E19-12622A516F96}" type="datetimeFigureOut">
              <a:rPr lang="sk-SK" smtClean="0"/>
              <a:pPr/>
              <a:t>31. 3. 2019</a:t>
            </a:fld>
            <a:endParaRPr lang="sk-SK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2E42A-B135-4114-997C-7C24A6300E5A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8EF4B-F2AB-4C73-9E19-12622A516F96}" type="datetimeFigureOut">
              <a:rPr lang="sk-SK" smtClean="0"/>
              <a:pPr/>
              <a:t>31. 3. 2019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2E42A-B135-4114-997C-7C24A6300E5A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8EF4B-F2AB-4C73-9E19-12622A516F96}" type="datetimeFigureOut">
              <a:rPr lang="sk-SK" smtClean="0"/>
              <a:pPr/>
              <a:t>31. 3. 2019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2E42A-B135-4114-997C-7C24A6300E5A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8EF4B-F2AB-4C73-9E19-12622A516F96}" type="datetimeFigureOut">
              <a:rPr lang="sk-SK" smtClean="0"/>
              <a:pPr/>
              <a:t>31. 3. 2019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2E42A-B135-4114-997C-7C24A6300E5A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gi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gi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91726" cy="687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bdĺžnik 2"/>
          <p:cNvSpPr/>
          <p:nvPr/>
        </p:nvSpPr>
        <p:spPr>
          <a:xfrm>
            <a:off x="1763688" y="836712"/>
            <a:ext cx="5796000" cy="936000"/>
          </a:xfrm>
          <a:prstGeom prst="rect">
            <a:avLst/>
          </a:prstGeom>
          <a:solidFill>
            <a:srgbClr val="FFCC66"/>
          </a:solidFill>
          <a:ln w="28575">
            <a:solidFill>
              <a:srgbClr val="A5002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 dirty="0"/>
          </a:p>
        </p:txBody>
      </p:sp>
      <p:sp>
        <p:nvSpPr>
          <p:cNvPr id="4" name="BlokTextu 3"/>
          <p:cNvSpPr txBox="1">
            <a:spLocks noChangeArrowheads="1"/>
          </p:cNvSpPr>
          <p:nvPr/>
        </p:nvSpPr>
        <p:spPr bwMode="auto">
          <a:xfrm>
            <a:off x="2339975" y="836613"/>
            <a:ext cx="49498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54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Vojtech Mihálik</a:t>
            </a:r>
          </a:p>
        </p:txBody>
      </p:sp>
      <p:sp>
        <p:nvSpPr>
          <p:cNvPr id="5" name="Obdĺžnik 4"/>
          <p:cNvSpPr/>
          <p:nvPr/>
        </p:nvSpPr>
        <p:spPr>
          <a:xfrm>
            <a:off x="2987824" y="1988840"/>
            <a:ext cx="3528000" cy="756000"/>
          </a:xfrm>
          <a:prstGeom prst="rect">
            <a:avLst/>
          </a:prstGeom>
          <a:solidFill>
            <a:srgbClr val="FFCC66"/>
          </a:solidFill>
          <a:ln w="28575">
            <a:solidFill>
              <a:srgbClr val="A5002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k-SK" sz="44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1926 - 2001</a:t>
            </a:r>
          </a:p>
        </p:txBody>
      </p:sp>
      <p:pic>
        <p:nvPicPr>
          <p:cNvPr id="6" name="Picture 4" descr="Súvisiaci obrázo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3284984"/>
            <a:ext cx="2285702" cy="2880000"/>
          </a:xfrm>
          <a:prstGeom prst="rect">
            <a:avLst/>
          </a:prstGeom>
          <a:noFill/>
          <a:ln w="28575">
            <a:solidFill>
              <a:srgbClr val="99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91726" cy="687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bdĺžnik 3"/>
          <p:cNvSpPr/>
          <p:nvPr/>
        </p:nvSpPr>
        <p:spPr>
          <a:xfrm>
            <a:off x="1619672" y="1484784"/>
            <a:ext cx="6084000" cy="576000"/>
          </a:xfrm>
          <a:prstGeom prst="rect">
            <a:avLst/>
          </a:prstGeom>
          <a:solidFill>
            <a:srgbClr val="FFCC66"/>
          </a:solidFill>
          <a:ln w="28575">
            <a:solidFill>
              <a:srgbClr val="A5002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sk-SK" sz="29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Kto ťa vodí / vodil za rúčku?</a:t>
            </a:r>
            <a:endParaRPr lang="sk-SK" sz="2900" b="1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dĺžnik 4"/>
          <p:cNvSpPr/>
          <p:nvPr/>
        </p:nvSpPr>
        <p:spPr>
          <a:xfrm>
            <a:off x="4427984" y="5085184"/>
            <a:ext cx="3276000" cy="576000"/>
          </a:xfrm>
          <a:prstGeom prst="rect">
            <a:avLst/>
          </a:prstGeom>
          <a:solidFill>
            <a:srgbClr val="FFCC66"/>
          </a:solidFill>
          <a:ln w="28575">
            <a:solidFill>
              <a:srgbClr val="A5002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sk-SK" sz="29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Kam utekajú deti?</a:t>
            </a:r>
            <a:endParaRPr lang="sk-SK" sz="2900" b="1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1619672" y="3645024"/>
            <a:ext cx="6084000" cy="576000"/>
          </a:xfrm>
          <a:prstGeom prst="rect">
            <a:avLst/>
          </a:prstGeom>
          <a:solidFill>
            <a:srgbClr val="FFCC66"/>
          </a:solidFill>
          <a:ln w="28575">
            <a:solidFill>
              <a:srgbClr val="A5002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sk-SK" sz="29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Koľko rokov majú postavy z básne?</a:t>
            </a:r>
            <a:endParaRPr lang="sk-SK" sz="2900" b="1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1619672" y="2204864"/>
            <a:ext cx="6084000" cy="576000"/>
          </a:xfrm>
          <a:prstGeom prst="rect">
            <a:avLst/>
          </a:prstGeom>
          <a:solidFill>
            <a:srgbClr val="FFCC66"/>
          </a:solidFill>
          <a:ln w="28575">
            <a:solidFill>
              <a:srgbClr val="A5002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sk-SK" sz="29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O čom je báseň?</a:t>
            </a:r>
            <a:endParaRPr lang="sk-SK" sz="2900" b="1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2195736" y="620688"/>
            <a:ext cx="4860000" cy="684000"/>
          </a:xfrm>
          <a:prstGeom prst="rect">
            <a:avLst/>
          </a:prstGeom>
          <a:solidFill>
            <a:srgbClr val="81FFDE"/>
          </a:solidFill>
          <a:ln w="28575">
            <a:solidFill>
              <a:srgbClr val="99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 sz="3000" b="1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BlokTextu 1"/>
          <p:cNvSpPr txBox="1">
            <a:spLocks noChangeArrowheads="1"/>
          </p:cNvSpPr>
          <p:nvPr/>
        </p:nvSpPr>
        <p:spPr bwMode="auto">
          <a:xfrm>
            <a:off x="2483768" y="620688"/>
            <a:ext cx="444442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40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Báseň ZA  RÚČKY</a:t>
            </a:r>
            <a:endParaRPr lang="sk-SK" sz="4000" b="1" dirty="0">
              <a:solidFill>
                <a:srgbClr val="99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Obdĺžnik 12"/>
          <p:cNvSpPr/>
          <p:nvPr/>
        </p:nvSpPr>
        <p:spPr>
          <a:xfrm>
            <a:off x="1619672" y="2924944"/>
            <a:ext cx="6084000" cy="576000"/>
          </a:xfrm>
          <a:prstGeom prst="rect">
            <a:avLst/>
          </a:prstGeom>
          <a:solidFill>
            <a:srgbClr val="92D050"/>
          </a:solidFill>
          <a:ln w="28575">
            <a:solidFill>
              <a:srgbClr val="A5002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sk-SK" sz="29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o priateľstve detí a ich fantázii</a:t>
            </a:r>
            <a:endParaRPr lang="sk-SK" sz="2900" b="1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bdĺžnik 13"/>
          <p:cNvSpPr/>
          <p:nvPr/>
        </p:nvSpPr>
        <p:spPr>
          <a:xfrm>
            <a:off x="4427984" y="4365104"/>
            <a:ext cx="3276000" cy="576000"/>
          </a:xfrm>
          <a:prstGeom prst="rect">
            <a:avLst/>
          </a:prstGeom>
          <a:solidFill>
            <a:srgbClr val="92D050"/>
          </a:solidFill>
          <a:ln w="28575">
            <a:solidFill>
              <a:srgbClr val="A5002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sk-SK" sz="29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päť rokov</a:t>
            </a:r>
            <a:endParaRPr lang="sk-SK" sz="2900" b="1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Obrázok 15" descr="mesiac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87824" y="4869160"/>
            <a:ext cx="1224000" cy="12240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91726" cy="687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bdĺžnik 2"/>
          <p:cNvSpPr/>
          <p:nvPr/>
        </p:nvSpPr>
        <p:spPr>
          <a:xfrm>
            <a:off x="1115616" y="692696"/>
            <a:ext cx="6984000" cy="576000"/>
          </a:xfrm>
          <a:prstGeom prst="rect">
            <a:avLst/>
          </a:prstGeom>
          <a:solidFill>
            <a:srgbClr val="FFCC66"/>
          </a:solidFill>
          <a:ln w="28575">
            <a:solidFill>
              <a:srgbClr val="A5002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sk-SK" sz="29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Čo tam budú robiť?</a:t>
            </a:r>
            <a:endParaRPr lang="sk-SK" sz="2900" b="1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1115616" y="1412776"/>
            <a:ext cx="6984000" cy="576000"/>
          </a:xfrm>
          <a:prstGeom prst="rect">
            <a:avLst/>
          </a:prstGeom>
          <a:solidFill>
            <a:srgbClr val="92D050"/>
          </a:solidFill>
          <a:ln w="28575">
            <a:solidFill>
              <a:srgbClr val="A5002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sk-SK" sz="29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jarky hrabať, trúsiť zemnicový pyľ (= peľ) </a:t>
            </a:r>
            <a:endParaRPr lang="sk-SK" sz="29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dĺžnik 4"/>
          <p:cNvSpPr/>
          <p:nvPr/>
        </p:nvSpPr>
        <p:spPr>
          <a:xfrm>
            <a:off x="1115616" y="2132856"/>
            <a:ext cx="6984000" cy="576000"/>
          </a:xfrm>
          <a:prstGeom prst="rect">
            <a:avLst/>
          </a:prstGeom>
          <a:solidFill>
            <a:srgbClr val="FFCC66"/>
          </a:solidFill>
          <a:ln w="28575">
            <a:solidFill>
              <a:srgbClr val="A5002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sk-SK" sz="29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Prečo sa boja?</a:t>
            </a:r>
            <a:endParaRPr lang="sk-SK" sz="2900" b="1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1115616" y="2852936"/>
            <a:ext cx="6984000" cy="576000"/>
          </a:xfrm>
          <a:prstGeom prst="rect">
            <a:avLst/>
          </a:prstGeom>
          <a:solidFill>
            <a:srgbClr val="92D050"/>
          </a:solidFill>
          <a:ln w="28575">
            <a:solidFill>
              <a:srgbClr val="A5002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sk-SK" sz="29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že ich niekto odhalí </a:t>
            </a:r>
            <a:endParaRPr lang="sk-SK" sz="29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Obrázok 8" descr="chlapec na mesiaci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39952" y="4293096"/>
            <a:ext cx="1800000" cy="1993846"/>
          </a:xfrm>
          <a:prstGeom prst="rect">
            <a:avLst/>
          </a:prstGeom>
        </p:spPr>
      </p:pic>
      <p:pic>
        <p:nvPicPr>
          <p:cNvPr id="10" name="Obrázok 9" descr="dievča na mesiaci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72199" y="4293096"/>
            <a:ext cx="1799999" cy="19800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726" y="0"/>
            <a:ext cx="9191726" cy="687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Šípka doprava 9"/>
          <p:cNvSpPr/>
          <p:nvPr/>
        </p:nvSpPr>
        <p:spPr>
          <a:xfrm>
            <a:off x="5292080" y="2204864"/>
            <a:ext cx="792088" cy="288032"/>
          </a:xfrm>
          <a:prstGeom prst="rightArrow">
            <a:avLst/>
          </a:prstGeom>
          <a:solidFill>
            <a:srgbClr val="FF0000"/>
          </a:solidFill>
          <a:ln w="28575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4" name="Obdĺžnik 3"/>
          <p:cNvSpPr/>
          <p:nvPr/>
        </p:nvSpPr>
        <p:spPr>
          <a:xfrm>
            <a:off x="683568" y="1988840"/>
            <a:ext cx="4608000" cy="684000"/>
          </a:xfrm>
          <a:prstGeom prst="rect">
            <a:avLst/>
          </a:prstGeom>
          <a:solidFill>
            <a:srgbClr val="FF9933"/>
          </a:solidFill>
          <a:ln w="28575">
            <a:solidFill>
              <a:srgbClr val="99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 sz="3000" b="1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683568" y="2924944"/>
            <a:ext cx="4608000" cy="576000"/>
          </a:xfrm>
          <a:prstGeom prst="rect">
            <a:avLst/>
          </a:prstGeom>
          <a:solidFill>
            <a:srgbClr val="92D050"/>
          </a:solidFill>
          <a:ln w="28575">
            <a:solidFill>
              <a:srgbClr val="A5002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sk-SK" sz="29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Na hrušky som dosta</a:t>
            </a:r>
            <a:r>
              <a:rPr lang="sk-SK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sk-SK" sz="29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chuť.</a:t>
            </a:r>
            <a:endParaRPr lang="sk-SK" sz="29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bdĺžnik 11"/>
          <p:cNvSpPr/>
          <p:nvPr/>
        </p:nvSpPr>
        <p:spPr>
          <a:xfrm>
            <a:off x="6444208" y="2924944"/>
            <a:ext cx="1728000" cy="576000"/>
          </a:xfrm>
          <a:prstGeom prst="rect">
            <a:avLst/>
          </a:prstGeom>
          <a:solidFill>
            <a:srgbClr val="CCFF99"/>
          </a:solidFill>
          <a:ln w="28575">
            <a:solidFill>
              <a:srgbClr val="A5002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sk-SK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chlapec</a:t>
            </a:r>
            <a:endParaRPr lang="sk-SK" sz="29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Obdĺžnik 12"/>
          <p:cNvSpPr/>
          <p:nvPr/>
        </p:nvSpPr>
        <p:spPr>
          <a:xfrm>
            <a:off x="6444208" y="2060848"/>
            <a:ext cx="1728000" cy="576000"/>
          </a:xfrm>
          <a:prstGeom prst="rect">
            <a:avLst/>
          </a:prstGeom>
          <a:solidFill>
            <a:srgbClr val="CCFF99"/>
          </a:solidFill>
          <a:ln w="28575">
            <a:solidFill>
              <a:srgbClr val="A5002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sk-SK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dievča</a:t>
            </a:r>
            <a:endParaRPr lang="sk-SK" sz="29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bdĺžnik 13"/>
          <p:cNvSpPr/>
          <p:nvPr/>
        </p:nvSpPr>
        <p:spPr>
          <a:xfrm>
            <a:off x="683568" y="4005064"/>
            <a:ext cx="4608000" cy="684000"/>
          </a:xfrm>
          <a:prstGeom prst="rect">
            <a:avLst/>
          </a:prstGeom>
          <a:solidFill>
            <a:srgbClr val="FF9933"/>
          </a:solidFill>
          <a:ln w="28575">
            <a:solidFill>
              <a:srgbClr val="99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 sz="3000" b="1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BlokTextu 1"/>
          <p:cNvSpPr txBox="1">
            <a:spLocks noChangeArrowheads="1"/>
          </p:cNvSpPr>
          <p:nvPr/>
        </p:nvSpPr>
        <p:spPr bwMode="auto">
          <a:xfrm>
            <a:off x="683568" y="4005064"/>
            <a:ext cx="444442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40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Báseň ZA  RÚČKY</a:t>
            </a:r>
            <a:endParaRPr lang="sk-SK" sz="4000" b="1" dirty="0">
              <a:solidFill>
                <a:srgbClr val="99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Obdĺžnik 15"/>
          <p:cNvSpPr/>
          <p:nvPr/>
        </p:nvSpPr>
        <p:spPr>
          <a:xfrm>
            <a:off x="3275856" y="5085184"/>
            <a:ext cx="4788000" cy="576000"/>
          </a:xfrm>
          <a:prstGeom prst="rect">
            <a:avLst/>
          </a:prstGeom>
          <a:solidFill>
            <a:srgbClr val="92D050"/>
          </a:solidFill>
          <a:ln w="28575">
            <a:solidFill>
              <a:srgbClr val="A5002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sk-SK" sz="29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Nevieme určiť pohlavie detí.</a:t>
            </a:r>
            <a:endParaRPr lang="sk-SK" sz="29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Obdĺžnik 16"/>
          <p:cNvSpPr/>
          <p:nvPr/>
        </p:nvSpPr>
        <p:spPr>
          <a:xfrm>
            <a:off x="899592" y="692696"/>
            <a:ext cx="7488832" cy="576000"/>
          </a:xfrm>
          <a:prstGeom prst="rect">
            <a:avLst/>
          </a:prstGeom>
          <a:solidFill>
            <a:srgbClr val="81FFDE"/>
          </a:solidFill>
          <a:ln w="28575">
            <a:solidFill>
              <a:srgbClr val="99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k-SK" sz="29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Viete na základe ukážok určiť pohlavie detí?</a:t>
            </a:r>
            <a:r>
              <a:rPr lang="sk-SK" sz="32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sk-SK" sz="3000" b="1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BlokTextu 1"/>
          <p:cNvSpPr txBox="1">
            <a:spLocks noChangeArrowheads="1"/>
          </p:cNvSpPr>
          <p:nvPr/>
        </p:nvSpPr>
        <p:spPr bwMode="auto">
          <a:xfrm>
            <a:off x="683568" y="1988840"/>
            <a:ext cx="44021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4000" b="1" dirty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Báseň  BOHÁČKA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7" grpId="0" animBg="1"/>
      <p:bldP spid="12" grpId="0" animBg="1"/>
      <p:bldP spid="13" grpId="0" animBg="1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91726" cy="687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bdĺžnik 2"/>
          <p:cNvSpPr/>
          <p:nvPr/>
        </p:nvSpPr>
        <p:spPr>
          <a:xfrm>
            <a:off x="1331640" y="764704"/>
            <a:ext cx="6732000" cy="576000"/>
          </a:xfrm>
          <a:prstGeom prst="rect">
            <a:avLst/>
          </a:prstGeom>
          <a:solidFill>
            <a:srgbClr val="81FFDE"/>
          </a:solidFill>
          <a:ln w="28575">
            <a:solidFill>
              <a:srgbClr val="99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k-SK" sz="30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Ktoré tvrdenia platia pre obe básne?</a:t>
            </a:r>
            <a:endParaRPr lang="sk-SK" sz="3000" b="1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683568" y="1700808"/>
            <a:ext cx="7632000" cy="648000"/>
          </a:xfrm>
          <a:prstGeom prst="rect">
            <a:avLst/>
          </a:prstGeom>
          <a:solidFill>
            <a:srgbClr val="92D050"/>
          </a:solidFill>
          <a:ln w="28575">
            <a:solidFill>
              <a:srgbClr val="A5002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sk-SK" sz="2900" b="1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dĺžnik 4"/>
          <p:cNvSpPr/>
          <p:nvPr/>
        </p:nvSpPr>
        <p:spPr>
          <a:xfrm>
            <a:off x="683568" y="2996952"/>
            <a:ext cx="7632000" cy="648000"/>
          </a:xfrm>
          <a:prstGeom prst="rect">
            <a:avLst/>
          </a:prstGeom>
          <a:solidFill>
            <a:srgbClr val="92D050"/>
          </a:solidFill>
          <a:ln w="28575">
            <a:solidFill>
              <a:srgbClr val="A5002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sk-SK" sz="29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Hlavnou témou je rodičovská láska.</a:t>
            </a:r>
            <a:endParaRPr lang="sk-SK" sz="2900" b="1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bdĺžnik 11"/>
          <p:cNvSpPr/>
          <p:nvPr/>
        </p:nvSpPr>
        <p:spPr>
          <a:xfrm>
            <a:off x="683568" y="1772816"/>
            <a:ext cx="5780750" cy="5386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29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Obe básne sú vystavané na dialógu.</a:t>
            </a:r>
            <a:endParaRPr lang="sk-SK" sz="2900" dirty="0"/>
          </a:p>
        </p:txBody>
      </p:sp>
      <p:sp>
        <p:nvSpPr>
          <p:cNvPr id="14" name="Obdĺžnik 13"/>
          <p:cNvSpPr/>
          <p:nvPr/>
        </p:nvSpPr>
        <p:spPr>
          <a:xfrm>
            <a:off x="683568" y="2348880"/>
            <a:ext cx="7632000" cy="648000"/>
          </a:xfrm>
          <a:prstGeom prst="rect">
            <a:avLst/>
          </a:prstGeom>
          <a:solidFill>
            <a:srgbClr val="92D050"/>
          </a:solidFill>
          <a:ln w="28575">
            <a:solidFill>
              <a:srgbClr val="A5002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sk-SK" sz="29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Aspoň v jednej básni môžeme nájsť rým.</a:t>
            </a:r>
            <a:endParaRPr lang="sk-SK" sz="2900" b="1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Obdĺžnik 14"/>
          <p:cNvSpPr/>
          <p:nvPr/>
        </p:nvSpPr>
        <p:spPr>
          <a:xfrm>
            <a:off x="683568" y="3645024"/>
            <a:ext cx="7632000" cy="648000"/>
          </a:xfrm>
          <a:prstGeom prst="rect">
            <a:avLst/>
          </a:prstGeom>
          <a:solidFill>
            <a:srgbClr val="92D050"/>
          </a:solidFill>
          <a:ln w="28575">
            <a:solidFill>
              <a:srgbClr val="A5002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sk-SK" sz="29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V oboch básňach sa autor vracia do detstva.</a:t>
            </a:r>
            <a:endParaRPr lang="sk-SK" sz="2900" b="1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Obdĺžnik 15"/>
          <p:cNvSpPr/>
          <p:nvPr/>
        </p:nvSpPr>
        <p:spPr>
          <a:xfrm>
            <a:off x="683568" y="4293096"/>
            <a:ext cx="7632000" cy="648000"/>
          </a:xfrm>
          <a:prstGeom prst="rect">
            <a:avLst/>
          </a:prstGeom>
          <a:solidFill>
            <a:srgbClr val="92D050"/>
          </a:solidFill>
          <a:ln w="28575">
            <a:solidFill>
              <a:srgbClr val="A5002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sk-SK" sz="29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V každej básni vystupujú dve postavy.</a:t>
            </a:r>
            <a:endParaRPr lang="sk-SK" sz="2900" b="1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Obdĺžnik 16"/>
          <p:cNvSpPr/>
          <p:nvPr/>
        </p:nvSpPr>
        <p:spPr>
          <a:xfrm>
            <a:off x="683568" y="4941168"/>
            <a:ext cx="7632000" cy="648000"/>
          </a:xfrm>
          <a:prstGeom prst="rect">
            <a:avLst/>
          </a:prstGeom>
          <a:solidFill>
            <a:srgbClr val="92D050"/>
          </a:solidFill>
          <a:ln w="28575">
            <a:solidFill>
              <a:srgbClr val="A5002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sk-SK" sz="29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Obidve básne sú ponáškami na ľudové piesne.</a:t>
            </a:r>
            <a:endParaRPr lang="sk-SK" sz="2900" b="1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Obdĺžnik 17"/>
          <p:cNvSpPr/>
          <p:nvPr/>
        </p:nvSpPr>
        <p:spPr>
          <a:xfrm>
            <a:off x="683568" y="5589240"/>
            <a:ext cx="7632000" cy="648000"/>
          </a:xfrm>
          <a:prstGeom prst="rect">
            <a:avLst/>
          </a:prstGeom>
          <a:solidFill>
            <a:srgbClr val="92D050"/>
          </a:solidFill>
          <a:ln w="28575">
            <a:solidFill>
              <a:srgbClr val="A5002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sk-SK" sz="29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V obidvoch básňach sa objavuje motív strachu.</a:t>
            </a:r>
            <a:endParaRPr lang="sk-SK" sz="2900" b="1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Obrázok 12" descr="smajlík plačúci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16416" y="2996952"/>
            <a:ext cx="600666" cy="612000"/>
          </a:xfrm>
          <a:prstGeom prst="rect">
            <a:avLst/>
          </a:prstGeom>
        </p:spPr>
      </p:pic>
      <p:pic>
        <p:nvPicPr>
          <p:cNvPr id="22" name="Obrázok 21" descr="smajlík tlieskajúci1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100392" y="1700808"/>
            <a:ext cx="860949" cy="612000"/>
          </a:xfrm>
          <a:prstGeom prst="rect">
            <a:avLst/>
          </a:prstGeom>
        </p:spPr>
      </p:pic>
      <p:pic>
        <p:nvPicPr>
          <p:cNvPr id="25" name="Obrázok 24" descr="smajlík tlieskajúci1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100392" y="2348880"/>
            <a:ext cx="860949" cy="612000"/>
          </a:xfrm>
          <a:prstGeom prst="rect">
            <a:avLst/>
          </a:prstGeom>
        </p:spPr>
      </p:pic>
      <p:pic>
        <p:nvPicPr>
          <p:cNvPr id="26" name="Obrázok 25" descr="smajlík plačúci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16416" y="4941168"/>
            <a:ext cx="600666" cy="612000"/>
          </a:xfrm>
          <a:prstGeom prst="rect">
            <a:avLst/>
          </a:prstGeom>
        </p:spPr>
      </p:pic>
      <p:pic>
        <p:nvPicPr>
          <p:cNvPr id="27" name="Obrázok 26" descr="smajlík tlieskajúci1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100392" y="3645024"/>
            <a:ext cx="860949" cy="612000"/>
          </a:xfrm>
          <a:prstGeom prst="rect">
            <a:avLst/>
          </a:prstGeom>
        </p:spPr>
      </p:pic>
      <p:pic>
        <p:nvPicPr>
          <p:cNvPr id="28" name="Obrázok 27" descr="smajlík tlieskajúci1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100392" y="4293096"/>
            <a:ext cx="860949" cy="612000"/>
          </a:xfrm>
          <a:prstGeom prst="rect">
            <a:avLst/>
          </a:prstGeom>
        </p:spPr>
      </p:pic>
      <p:pic>
        <p:nvPicPr>
          <p:cNvPr id="30" name="Obrázok 29" descr="smajlík tlieskajúci1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100392" y="5589240"/>
            <a:ext cx="860949" cy="6120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91726" cy="687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bdĺžnik 2"/>
          <p:cNvSpPr/>
          <p:nvPr/>
        </p:nvSpPr>
        <p:spPr>
          <a:xfrm>
            <a:off x="2123728" y="620688"/>
            <a:ext cx="5616000" cy="576000"/>
          </a:xfrm>
          <a:prstGeom prst="rect">
            <a:avLst/>
          </a:prstGeom>
          <a:solidFill>
            <a:srgbClr val="81FFDE"/>
          </a:solidFill>
          <a:ln w="28575">
            <a:solidFill>
              <a:srgbClr val="99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k-SK" sz="30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Čo majú obe básne spoločné?</a:t>
            </a:r>
            <a:endParaRPr lang="sk-SK" sz="3000" b="1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899592" y="1340768"/>
            <a:ext cx="3600000" cy="576000"/>
          </a:xfrm>
          <a:prstGeom prst="rect">
            <a:avLst/>
          </a:prstGeom>
          <a:solidFill>
            <a:srgbClr val="FFCC66"/>
          </a:solidFill>
          <a:ln w="28575">
            <a:solidFill>
              <a:srgbClr val="A5002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sk-SK" sz="29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po obsahovej stránke</a:t>
            </a:r>
            <a:endParaRPr lang="sk-SK" sz="2900" b="1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dĺžnik 4"/>
          <p:cNvSpPr/>
          <p:nvPr/>
        </p:nvSpPr>
        <p:spPr>
          <a:xfrm>
            <a:off x="4860032" y="1340768"/>
            <a:ext cx="3384000" cy="576000"/>
          </a:xfrm>
          <a:prstGeom prst="rect">
            <a:avLst/>
          </a:prstGeom>
          <a:solidFill>
            <a:srgbClr val="92D050"/>
          </a:solidFill>
          <a:ln w="28575">
            <a:solidFill>
              <a:srgbClr val="A5002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sk-SK" sz="29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návraty do detstva</a:t>
            </a:r>
            <a:endParaRPr lang="sk-SK" sz="29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899592" y="2060848"/>
            <a:ext cx="7344000" cy="576000"/>
          </a:xfrm>
          <a:prstGeom prst="rect">
            <a:avLst/>
          </a:prstGeom>
          <a:solidFill>
            <a:srgbClr val="92D050"/>
          </a:solidFill>
          <a:ln w="28575">
            <a:solidFill>
              <a:srgbClr val="A5002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sk-SK" sz="29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postavy majú strach, že ich niekto odhalí</a:t>
            </a:r>
            <a:endParaRPr lang="sk-SK" sz="29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899592" y="2780928"/>
            <a:ext cx="3600000" cy="576000"/>
          </a:xfrm>
          <a:prstGeom prst="rect">
            <a:avLst/>
          </a:prstGeom>
          <a:solidFill>
            <a:srgbClr val="FFCC66"/>
          </a:solidFill>
          <a:ln w="28575">
            <a:solidFill>
              <a:srgbClr val="A5002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sk-SK" sz="29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po formálnej stránke</a:t>
            </a:r>
            <a:endParaRPr lang="sk-SK" sz="2900" b="1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3203848" y="5589240"/>
            <a:ext cx="5040000" cy="576000"/>
          </a:xfrm>
          <a:prstGeom prst="rect">
            <a:avLst/>
          </a:prstGeom>
          <a:solidFill>
            <a:srgbClr val="92D050"/>
          </a:solidFill>
          <a:ln w="28575">
            <a:solidFill>
              <a:srgbClr val="A5002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sk-SK" sz="29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sú napísané formou dialógu</a:t>
            </a:r>
            <a:endParaRPr lang="sk-SK" sz="29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899592" y="4221088"/>
            <a:ext cx="7344000" cy="576000"/>
          </a:xfrm>
          <a:prstGeom prst="rect">
            <a:avLst/>
          </a:prstGeom>
          <a:solidFill>
            <a:srgbClr val="92D050"/>
          </a:solidFill>
          <a:ln w="28575">
            <a:solidFill>
              <a:srgbClr val="A5002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sk-SK" sz="29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verše nemajú pravidelný rytmus</a:t>
            </a:r>
            <a:endParaRPr lang="sk-SK" sz="29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899592" y="3501008"/>
            <a:ext cx="7344000" cy="576000"/>
          </a:xfrm>
          <a:prstGeom prst="rect">
            <a:avLst/>
          </a:prstGeom>
          <a:solidFill>
            <a:srgbClr val="92D050"/>
          </a:solidFill>
          <a:ln w="28575">
            <a:solidFill>
              <a:srgbClr val="A5002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sk-SK" sz="29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verše majú rôznu dĺžku a umiestnenie</a:t>
            </a:r>
            <a:endParaRPr lang="sk-SK" sz="29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bdĺžnik 11"/>
          <p:cNvSpPr/>
          <p:nvPr/>
        </p:nvSpPr>
        <p:spPr>
          <a:xfrm>
            <a:off x="3203848" y="4941168"/>
            <a:ext cx="5040000" cy="576000"/>
          </a:xfrm>
          <a:prstGeom prst="rect">
            <a:avLst/>
          </a:prstGeom>
          <a:solidFill>
            <a:srgbClr val="92D050"/>
          </a:solidFill>
          <a:ln w="28575">
            <a:solidFill>
              <a:srgbClr val="A5002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sk-SK" sz="29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verše sa odlišujú typom písma</a:t>
            </a:r>
            <a:endParaRPr lang="sk-SK" sz="29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91726" cy="687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bdĺžnik 2"/>
          <p:cNvSpPr/>
          <p:nvPr/>
        </p:nvSpPr>
        <p:spPr>
          <a:xfrm>
            <a:off x="1547664" y="692696"/>
            <a:ext cx="6480000" cy="972000"/>
          </a:xfrm>
          <a:prstGeom prst="rect">
            <a:avLst/>
          </a:prstGeom>
          <a:solidFill>
            <a:srgbClr val="81FFDE"/>
          </a:solidFill>
          <a:ln w="28575">
            <a:solidFill>
              <a:srgbClr val="99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k-SK" sz="30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Čím sa obe básne odlišujú z hľadiska využitia rýmu?</a:t>
            </a:r>
            <a:endParaRPr lang="sk-SK" sz="3000" b="1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683568" y="1844824"/>
            <a:ext cx="4608000" cy="684000"/>
          </a:xfrm>
          <a:prstGeom prst="rect">
            <a:avLst/>
          </a:prstGeom>
          <a:solidFill>
            <a:srgbClr val="FF9933"/>
          </a:solidFill>
          <a:ln w="28575">
            <a:solidFill>
              <a:srgbClr val="99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 sz="3000" b="1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BlokTextu 1"/>
          <p:cNvSpPr txBox="1">
            <a:spLocks noChangeArrowheads="1"/>
          </p:cNvSpPr>
          <p:nvPr/>
        </p:nvSpPr>
        <p:spPr bwMode="auto">
          <a:xfrm>
            <a:off x="683568" y="1772816"/>
            <a:ext cx="44021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4000" b="1" dirty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Báseň  BOHÁČKA</a:t>
            </a:r>
          </a:p>
        </p:txBody>
      </p:sp>
      <p:sp>
        <p:nvSpPr>
          <p:cNvPr id="7" name="Obdĺžnik 6"/>
          <p:cNvSpPr/>
          <p:nvPr/>
        </p:nvSpPr>
        <p:spPr>
          <a:xfrm>
            <a:off x="683568" y="3356992"/>
            <a:ext cx="4608000" cy="684000"/>
          </a:xfrm>
          <a:prstGeom prst="rect">
            <a:avLst/>
          </a:prstGeom>
          <a:solidFill>
            <a:srgbClr val="FF9933"/>
          </a:solidFill>
          <a:ln w="28575">
            <a:solidFill>
              <a:srgbClr val="99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 sz="3000" b="1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BlokTextu 1"/>
          <p:cNvSpPr txBox="1">
            <a:spLocks noChangeArrowheads="1"/>
          </p:cNvSpPr>
          <p:nvPr/>
        </p:nvSpPr>
        <p:spPr bwMode="auto">
          <a:xfrm>
            <a:off x="683568" y="3356992"/>
            <a:ext cx="444442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40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Báseň ZA  RÚČKY</a:t>
            </a:r>
            <a:endParaRPr lang="sk-SK" sz="4000" b="1" dirty="0">
              <a:solidFill>
                <a:srgbClr val="99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683568" y="2636912"/>
            <a:ext cx="7848000" cy="576000"/>
          </a:xfrm>
          <a:prstGeom prst="rect">
            <a:avLst/>
          </a:prstGeom>
          <a:solidFill>
            <a:srgbClr val="92D050"/>
          </a:solidFill>
          <a:ln w="28575">
            <a:solidFill>
              <a:srgbClr val="A5002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sk-SK" sz="29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autor použil striedavý rým – schéma ABAB</a:t>
            </a:r>
            <a:endParaRPr lang="sk-SK" sz="29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683568" y="4221088"/>
            <a:ext cx="7848000" cy="576000"/>
          </a:xfrm>
          <a:prstGeom prst="rect">
            <a:avLst/>
          </a:prstGeom>
          <a:solidFill>
            <a:srgbClr val="92D050"/>
          </a:solidFill>
          <a:ln w="28575">
            <a:solidFill>
              <a:srgbClr val="A5002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sk-SK" sz="29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nemá pravidelný rým, autor využíva voľný verš</a:t>
            </a:r>
            <a:endParaRPr lang="sk-SK" sz="29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91726" cy="687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BlokTextu 2"/>
          <p:cNvSpPr txBox="1"/>
          <p:nvPr/>
        </p:nvSpPr>
        <p:spPr>
          <a:xfrm>
            <a:off x="2339752" y="692696"/>
            <a:ext cx="55025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2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Vojtech Mihálik  </a:t>
            </a:r>
            <a:r>
              <a:rPr lang="sk-SK" sz="3200" b="1" dirty="0" smtClean="0">
                <a:latin typeface="Times New Roman" pitchFamily="18" charset="0"/>
                <a:cs typeface="Times New Roman" pitchFamily="18" charset="0"/>
              </a:rPr>
              <a:t>1926 - 2001</a:t>
            </a:r>
            <a:r>
              <a:rPr lang="sk-SK" sz="32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sk-SK" sz="3200" b="1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611560" y="1484784"/>
            <a:ext cx="7889019" cy="69865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800" b="1" dirty="0" smtClean="0">
                <a:latin typeface="Times New Roman" pitchFamily="18" charset="0"/>
                <a:cs typeface="Times New Roman" pitchFamily="18" charset="0"/>
              </a:rPr>
              <a:t>básnik, prekladateľ z antickej poézie (gréckej, </a:t>
            </a:r>
          </a:p>
          <a:p>
            <a:r>
              <a:rPr lang="sk-SK" sz="2800" b="1" dirty="0" smtClean="0">
                <a:latin typeface="Times New Roman" pitchFamily="18" charset="0"/>
                <a:cs typeface="Times New Roman" pitchFamily="18" charset="0"/>
              </a:rPr>
              <a:t>  rímskej)</a:t>
            </a:r>
          </a:p>
          <a:p>
            <a:pPr>
              <a:buFont typeface="Arial" pitchFamily="34" charset="0"/>
              <a:buChar char="•"/>
            </a:pPr>
            <a:r>
              <a:rPr lang="sk-SK" sz="2800" b="1" dirty="0" smtClean="0">
                <a:latin typeface="Times New Roman" pitchFamily="18" charset="0"/>
                <a:cs typeface="Times New Roman" pitchFamily="18" charset="0"/>
              </a:rPr>
              <a:t> zbierky – </a:t>
            </a:r>
            <a:r>
              <a:rPr lang="sk-SK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Ozbrojená láska, Tŕpky, Appassionata,</a:t>
            </a:r>
          </a:p>
          <a:p>
            <a:r>
              <a:rPr lang="sk-SK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Sonety pre tvoju samotu</a:t>
            </a:r>
            <a:endParaRPr lang="sk-SK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sk-SK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sz="2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 Báseň Boháčka</a:t>
            </a:r>
          </a:p>
          <a:p>
            <a:r>
              <a:rPr lang="sk-SK" sz="2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k-SK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Téma - </a:t>
            </a:r>
            <a:r>
              <a:rPr lang="sk-SK" sz="2800" b="1" dirty="0" smtClean="0">
                <a:latin typeface="Times New Roman" pitchFamily="18" charset="0"/>
                <a:cs typeface="Times New Roman" pitchFamily="18" charset="0"/>
              </a:rPr>
              <a:t>snaha vlastniť hrušky</a:t>
            </a:r>
          </a:p>
          <a:p>
            <a:r>
              <a:rPr lang="sk-SK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Hl. myšlienka - </a:t>
            </a:r>
            <a:r>
              <a:rPr lang="sk-SK" sz="2800" b="1" dirty="0" smtClean="0">
                <a:latin typeface="Times New Roman" pitchFamily="18" charset="0"/>
                <a:cs typeface="Times New Roman" pitchFamily="18" charset="0"/>
              </a:rPr>
              <a:t>zakázané ovocie najviac chutí</a:t>
            </a:r>
          </a:p>
          <a:p>
            <a:r>
              <a:rPr lang="sk-SK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sk-SK" sz="2800" b="1" dirty="0" smtClean="0">
                <a:latin typeface="Times New Roman" pitchFamily="18" charset="0"/>
                <a:cs typeface="Times New Roman" pitchFamily="18" charset="0"/>
              </a:rPr>
              <a:t>striedavý rým - ABAB</a:t>
            </a:r>
          </a:p>
          <a:p>
            <a:endParaRPr lang="sk-SK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sk-SK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sk-SK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sk-SK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sk-SK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sk-SK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sk-SK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8000"/>
            <a:ext cx="9191726" cy="687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bdĺžnik 3"/>
          <p:cNvSpPr/>
          <p:nvPr/>
        </p:nvSpPr>
        <p:spPr>
          <a:xfrm>
            <a:off x="827584" y="692696"/>
            <a:ext cx="6571030" cy="45550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2900" b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Báseň </a:t>
            </a:r>
            <a:r>
              <a:rPr lang="sk-SK" sz="29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Za rúčky</a:t>
            </a:r>
          </a:p>
          <a:p>
            <a:r>
              <a:rPr lang="sk-SK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Téma - </a:t>
            </a:r>
            <a:r>
              <a:rPr lang="sk-SK" sz="2900" b="1" dirty="0" smtClean="0">
                <a:latin typeface="Times New Roman" pitchFamily="18" charset="0"/>
                <a:cs typeface="Times New Roman" pitchFamily="18" charset="0"/>
              </a:rPr>
              <a:t>priateľstvo detí </a:t>
            </a:r>
          </a:p>
          <a:p>
            <a:r>
              <a:rPr lang="sk-SK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Hl. myšlienka - </a:t>
            </a:r>
            <a:r>
              <a:rPr lang="sk-SK" sz="2900" b="1" dirty="0" smtClean="0">
                <a:latin typeface="Times New Roman" pitchFamily="18" charset="0"/>
                <a:cs typeface="Times New Roman" pitchFamily="18" charset="0"/>
              </a:rPr>
              <a:t>detský svet plný fantázie</a:t>
            </a:r>
          </a:p>
          <a:p>
            <a:endParaRPr lang="sk-SK" sz="29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sz="29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Voľný verš </a:t>
            </a:r>
            <a:r>
              <a:rPr lang="sk-SK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znaky:</a:t>
            </a:r>
          </a:p>
          <a:p>
            <a:pPr>
              <a:buFont typeface="Arial" pitchFamily="34" charset="0"/>
              <a:buChar char="•"/>
            </a:pPr>
            <a:r>
              <a:rPr lang="sk-SK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nedodržiava pravidelný rým a rytmus</a:t>
            </a:r>
          </a:p>
          <a:p>
            <a:pPr>
              <a:buFont typeface="Arial" pitchFamily="34" charset="0"/>
              <a:buChar char="•"/>
            </a:pPr>
            <a:r>
              <a:rPr lang="sk-SK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rôzna dĺžka veršov</a:t>
            </a:r>
          </a:p>
          <a:p>
            <a:pPr>
              <a:buFont typeface="Arial" pitchFamily="34" charset="0"/>
              <a:buChar char="•"/>
            </a:pPr>
            <a:r>
              <a:rPr lang="sk-SK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rôzne umiestnenie veršov</a:t>
            </a:r>
          </a:p>
          <a:p>
            <a:r>
              <a:rPr lang="sk-SK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Opakom voľného verša je </a:t>
            </a:r>
            <a:r>
              <a:rPr lang="sk-SK" sz="29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viazaný verš</a:t>
            </a:r>
            <a:r>
              <a:rPr lang="sk-SK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sk-SK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(ABAB, ABBA, ABCB)</a:t>
            </a:r>
            <a:endParaRPr lang="sk-SK" sz="29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91726" cy="687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BlokTextu 2"/>
          <p:cNvSpPr txBox="1"/>
          <p:nvPr/>
        </p:nvSpPr>
        <p:spPr>
          <a:xfrm>
            <a:off x="827584" y="692696"/>
            <a:ext cx="7128000" cy="5544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Básnické umelecké prostriedky (trópy)</a:t>
            </a:r>
          </a:p>
          <a:p>
            <a:pPr>
              <a:lnSpc>
                <a:spcPct val="150000"/>
              </a:lnSpc>
            </a:pPr>
            <a:r>
              <a:rPr lang="sk-SK" sz="2800" b="1" dirty="0" smtClean="0">
                <a:latin typeface="Times New Roman" pitchFamily="18" charset="0"/>
                <a:cs typeface="Times New Roman" pitchFamily="18" charset="0"/>
              </a:rPr>
              <a:t>Zas ťa jazyk páli?      </a:t>
            </a:r>
          </a:p>
          <a:p>
            <a:pPr>
              <a:lnSpc>
                <a:spcPct val="150000"/>
              </a:lnSpc>
            </a:pPr>
            <a:r>
              <a:rPr lang="sk-SK" sz="2800" b="1" dirty="0" smtClean="0">
                <a:latin typeface="Times New Roman" pitchFamily="18" charset="0"/>
                <a:cs typeface="Times New Roman" pitchFamily="18" charset="0"/>
              </a:rPr>
              <a:t>Ako vieš? </a:t>
            </a:r>
          </a:p>
          <a:p>
            <a:pPr>
              <a:lnSpc>
                <a:spcPct val="150000"/>
              </a:lnSpc>
            </a:pPr>
            <a:r>
              <a:rPr lang="sk-SK" sz="2800" b="1" dirty="0" smtClean="0">
                <a:latin typeface="Times New Roman" pitchFamily="18" charset="0"/>
                <a:cs typeface="Times New Roman" pitchFamily="18" charset="0"/>
              </a:rPr>
              <a:t>večer vstáva, ...hviezdy tiež </a:t>
            </a:r>
          </a:p>
          <a:p>
            <a:pPr>
              <a:lnSpc>
                <a:spcPct val="150000"/>
              </a:lnSpc>
            </a:pPr>
            <a:r>
              <a:rPr lang="sk-SK" sz="2800" b="1" dirty="0" smtClean="0">
                <a:latin typeface="Times New Roman" pitchFamily="18" charset="0"/>
                <a:cs typeface="Times New Roman" pitchFamily="18" charset="0"/>
              </a:rPr>
              <a:t>tráva šuští  </a:t>
            </a:r>
          </a:p>
          <a:p>
            <a:pPr>
              <a:lnSpc>
                <a:spcPct val="150000"/>
              </a:lnSpc>
            </a:pPr>
            <a:r>
              <a:rPr lang="sk-SK" sz="2800" b="1" dirty="0" smtClean="0">
                <a:latin typeface="Times New Roman" pitchFamily="18" charset="0"/>
                <a:cs typeface="Times New Roman" pitchFamily="18" charset="0"/>
              </a:rPr>
              <a:t>Čo ťa zasa straší?</a:t>
            </a:r>
          </a:p>
          <a:p>
            <a:pPr>
              <a:lnSpc>
                <a:spcPct val="150000"/>
              </a:lnSpc>
            </a:pPr>
            <a:r>
              <a:rPr lang="sk-SK" sz="2800" b="1" dirty="0" smtClean="0">
                <a:latin typeface="Times New Roman" pitchFamily="18" charset="0"/>
                <a:cs typeface="Times New Roman" pitchFamily="18" charset="0"/>
              </a:rPr>
              <a:t>trúsiť zemnicový pyľ (na mesiaci)</a:t>
            </a:r>
          </a:p>
          <a:p>
            <a:pPr>
              <a:lnSpc>
                <a:spcPct val="150000"/>
              </a:lnSpc>
            </a:pPr>
            <a:r>
              <a:rPr lang="sk-SK" sz="2800" b="1" dirty="0" smtClean="0">
                <a:latin typeface="Times New Roman" pitchFamily="18" charset="0"/>
                <a:cs typeface="Times New Roman" pitchFamily="18" charset="0"/>
              </a:rPr>
              <a:t>                  Čuješ, ako šuští tráva?</a:t>
            </a:r>
          </a:p>
          <a:p>
            <a:endParaRPr lang="sk-SK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4139952" y="1340768"/>
            <a:ext cx="42258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básnická otázka, metafora</a:t>
            </a:r>
            <a:endParaRPr lang="sk-SK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2987824" y="1916832"/>
            <a:ext cx="26500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básnická otázka</a:t>
            </a:r>
            <a:endParaRPr lang="sk-SK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5364088" y="2564904"/>
            <a:ext cx="23583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personifikácia</a:t>
            </a:r>
            <a:endParaRPr lang="sk-SK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3131840" y="3212976"/>
            <a:ext cx="1620000" cy="50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metafora</a:t>
            </a:r>
            <a:endParaRPr lang="sk-SK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BlokTextu 7"/>
          <p:cNvSpPr txBox="1"/>
          <p:nvPr/>
        </p:nvSpPr>
        <p:spPr>
          <a:xfrm>
            <a:off x="6228184" y="4509120"/>
            <a:ext cx="15808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metafora</a:t>
            </a:r>
            <a:endParaRPr lang="sk-SK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3779912" y="3861048"/>
            <a:ext cx="26500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básnická otázka</a:t>
            </a:r>
            <a:endParaRPr lang="sk-SK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6012160" y="5157192"/>
            <a:ext cx="26500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básnická otázka</a:t>
            </a:r>
            <a:endParaRPr lang="sk-SK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91726" cy="687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bdĺžnik 2"/>
          <p:cNvSpPr/>
          <p:nvPr/>
        </p:nvSpPr>
        <p:spPr>
          <a:xfrm>
            <a:off x="1187624" y="836712"/>
            <a:ext cx="6732000" cy="972000"/>
          </a:xfrm>
          <a:prstGeom prst="rect">
            <a:avLst/>
          </a:prstGeom>
          <a:solidFill>
            <a:srgbClr val="81FFDE"/>
          </a:solidFill>
          <a:ln w="28575">
            <a:solidFill>
              <a:srgbClr val="99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k-SK" sz="30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Prečítajte si informácie o Vojtechovi Mihálikovi v učebnici na strane 162.</a:t>
            </a:r>
          </a:p>
        </p:txBody>
      </p:sp>
      <p:sp>
        <p:nvSpPr>
          <p:cNvPr id="4" name="Obdĺžnik 3"/>
          <p:cNvSpPr/>
          <p:nvPr/>
        </p:nvSpPr>
        <p:spPr>
          <a:xfrm>
            <a:off x="2843808" y="4581128"/>
            <a:ext cx="5616000" cy="1620000"/>
          </a:xfrm>
          <a:prstGeom prst="rect">
            <a:avLst/>
          </a:prstGeom>
          <a:solidFill>
            <a:srgbClr val="81FFDE"/>
          </a:solidFill>
          <a:ln w="28575">
            <a:solidFill>
              <a:srgbClr val="99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sk-SK" sz="3000" b="1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BlokTextu 3"/>
          <p:cNvSpPr txBox="1">
            <a:spLocks noChangeArrowheads="1"/>
          </p:cNvSpPr>
          <p:nvPr/>
        </p:nvSpPr>
        <p:spPr bwMode="auto">
          <a:xfrm>
            <a:off x="2843808" y="4581128"/>
            <a:ext cx="3517900" cy="53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29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Nasledujúca snímka:</a:t>
            </a:r>
          </a:p>
        </p:txBody>
      </p:sp>
      <p:sp>
        <p:nvSpPr>
          <p:cNvPr id="6" name="BlokTextu 4"/>
          <p:cNvSpPr txBox="1">
            <a:spLocks noChangeArrowheads="1"/>
          </p:cNvSpPr>
          <p:nvPr/>
        </p:nvSpPr>
        <p:spPr bwMode="auto">
          <a:xfrm>
            <a:off x="2843808" y="5229200"/>
            <a:ext cx="555152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29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Z každej vety vyškrtni jednu </a:t>
            </a:r>
            <a:endParaRPr lang="sk-SK" sz="2900" b="1" dirty="0" smtClean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k-SK" sz="29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informáciu, ktorá </a:t>
            </a:r>
            <a:r>
              <a:rPr lang="sk-SK" sz="29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nie je pravdivá.</a:t>
            </a:r>
          </a:p>
        </p:txBody>
      </p:sp>
      <p:pic>
        <p:nvPicPr>
          <p:cNvPr id="16386" name="Picture 2" descr="Súvisiaci obrázo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988840"/>
            <a:ext cx="1572518" cy="2376000"/>
          </a:xfrm>
          <a:prstGeom prst="rect">
            <a:avLst/>
          </a:prstGeom>
          <a:noFill/>
          <a:ln w="28575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16400" name="Picture 16" descr="Výsledok vyh&amp;lcaron;adávania obrázkov pre dopyt T&amp;racute;pk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1988840"/>
            <a:ext cx="1707046" cy="2412000"/>
          </a:xfrm>
          <a:prstGeom prst="rect">
            <a:avLst/>
          </a:prstGeom>
          <a:noFill/>
          <a:ln w="28575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16402" name="AutoShape 18" descr="Výsledok vyh&amp;lcaron;adávania obrázkov pre dopyt sonety pre tvoju samotu"/>
          <p:cNvSpPr>
            <a:spLocks noChangeAspect="1" noChangeArrowheads="1"/>
          </p:cNvSpPr>
          <p:nvPr/>
        </p:nvSpPr>
        <p:spPr bwMode="auto">
          <a:xfrm>
            <a:off x="155575" y="-1889125"/>
            <a:ext cx="3162300" cy="39433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 dirty="0"/>
          </a:p>
        </p:txBody>
      </p:sp>
      <p:pic>
        <p:nvPicPr>
          <p:cNvPr id="16404" name="Picture 20" descr="Sonety pre tvoju samotu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6176" y="1988840"/>
            <a:ext cx="1909966" cy="2376000"/>
          </a:xfrm>
          <a:prstGeom prst="rect">
            <a:avLst/>
          </a:prstGeom>
          <a:noFill/>
          <a:ln w="28575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91726" cy="687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bdĺžnik 2"/>
          <p:cNvSpPr/>
          <p:nvPr/>
        </p:nvSpPr>
        <p:spPr>
          <a:xfrm>
            <a:off x="755576" y="836712"/>
            <a:ext cx="7776000" cy="936000"/>
          </a:xfrm>
          <a:prstGeom prst="rect">
            <a:avLst/>
          </a:prstGeom>
          <a:solidFill>
            <a:srgbClr val="FFCC66"/>
          </a:solidFill>
          <a:ln w="28575">
            <a:solidFill>
              <a:srgbClr val="A5002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sk-SK" sz="29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Jeho poézia bola publikovaná v časopisoch, denníkoch a v antológiách slovenskej literatúry.</a:t>
            </a:r>
          </a:p>
        </p:txBody>
      </p:sp>
      <p:sp>
        <p:nvSpPr>
          <p:cNvPr id="4" name="Obdĺžnik 3"/>
          <p:cNvSpPr/>
          <p:nvPr/>
        </p:nvSpPr>
        <p:spPr>
          <a:xfrm>
            <a:off x="755576" y="2060848"/>
            <a:ext cx="7776000" cy="936000"/>
          </a:xfrm>
          <a:prstGeom prst="rect">
            <a:avLst/>
          </a:prstGeom>
          <a:solidFill>
            <a:srgbClr val="FFCC66"/>
          </a:solidFill>
          <a:ln w="28575">
            <a:solidFill>
              <a:srgbClr val="A5002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sk-SK" sz="28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Medzi jeho najznámejšie zbierky patria Ozbro-jená tajná láska, Tŕpky, Sonety pre tvoju samotu.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576" y="3284984"/>
            <a:ext cx="7776000" cy="936000"/>
          </a:xfrm>
          <a:prstGeom prst="rect">
            <a:avLst/>
          </a:prstGeom>
          <a:solidFill>
            <a:srgbClr val="FFCC66"/>
          </a:solidFill>
          <a:ln w="28575">
            <a:solidFill>
              <a:srgbClr val="A5002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sk-SK" sz="29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Okrem  </a:t>
            </a:r>
            <a:r>
              <a:rPr lang="sk-SK" sz="29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básnickej </a:t>
            </a:r>
            <a:r>
              <a:rPr lang="sk-SK" sz="29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tvorby </a:t>
            </a:r>
            <a:r>
              <a:rPr lang="sk-SK" sz="29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sa venoval </a:t>
            </a:r>
            <a:r>
              <a:rPr lang="sk-SK" sz="29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aj prekla-dateľskej </a:t>
            </a:r>
            <a:r>
              <a:rPr lang="sk-SK" sz="29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a dramaturgickej činnosti. </a:t>
            </a:r>
          </a:p>
        </p:txBody>
      </p:sp>
      <p:sp>
        <p:nvSpPr>
          <p:cNvPr id="6" name="Obdĺžnik 5"/>
          <p:cNvSpPr/>
          <p:nvPr/>
        </p:nvSpPr>
        <p:spPr>
          <a:xfrm>
            <a:off x="755576" y="4509120"/>
            <a:ext cx="7776000" cy="1620000"/>
          </a:xfrm>
          <a:prstGeom prst="rect">
            <a:avLst/>
          </a:prstGeom>
          <a:solidFill>
            <a:srgbClr val="FFCC66"/>
          </a:solidFill>
          <a:ln w="28575">
            <a:solidFill>
              <a:srgbClr val="A5002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sk-SK" sz="29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Prekladal najmä z antickej gréckej a rímskej literatúry, z poľskej poézie a prózy, ale aj </a:t>
            </a:r>
            <a:r>
              <a:rPr lang="sk-SK" sz="29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endParaRPr lang="sk-SK" sz="2900" b="1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sk-SK" sz="29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americkej</a:t>
            </a:r>
            <a:r>
              <a:rPr lang="sk-SK" sz="29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, francúzskej a talianskej literatúry.</a:t>
            </a:r>
          </a:p>
        </p:txBody>
      </p:sp>
      <p:cxnSp>
        <p:nvCxnSpPr>
          <p:cNvPr id="8" name="Rovná spojnica 7"/>
          <p:cNvCxnSpPr/>
          <p:nvPr/>
        </p:nvCxnSpPr>
        <p:spPr>
          <a:xfrm>
            <a:off x="899592" y="1556792"/>
            <a:ext cx="158432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nica 8"/>
          <p:cNvCxnSpPr/>
          <p:nvPr/>
        </p:nvCxnSpPr>
        <p:spPr>
          <a:xfrm>
            <a:off x="1547664" y="2780928"/>
            <a:ext cx="863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nica 9"/>
          <p:cNvCxnSpPr/>
          <p:nvPr/>
        </p:nvCxnSpPr>
        <p:spPr>
          <a:xfrm>
            <a:off x="2699792" y="4005064"/>
            <a:ext cx="2484437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nica 10"/>
          <p:cNvCxnSpPr/>
          <p:nvPr/>
        </p:nvCxnSpPr>
        <p:spPr>
          <a:xfrm>
            <a:off x="5364088" y="5373216"/>
            <a:ext cx="100806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91726" cy="687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ĺžnik 4"/>
          <p:cNvSpPr/>
          <p:nvPr/>
        </p:nvSpPr>
        <p:spPr>
          <a:xfrm>
            <a:off x="1835696" y="620688"/>
            <a:ext cx="4860000" cy="684000"/>
          </a:xfrm>
          <a:prstGeom prst="rect">
            <a:avLst/>
          </a:prstGeom>
          <a:solidFill>
            <a:srgbClr val="81FFDE"/>
          </a:solidFill>
          <a:ln w="28575">
            <a:solidFill>
              <a:srgbClr val="99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 sz="3000" b="1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3275856" y="1412776"/>
            <a:ext cx="5148000" cy="4896000"/>
          </a:xfrm>
          <a:prstGeom prst="rect">
            <a:avLst/>
          </a:prstGeom>
          <a:solidFill>
            <a:srgbClr val="FFCC66"/>
          </a:solidFill>
          <a:ln w="28575">
            <a:solidFill>
              <a:srgbClr val="A5002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sk-SK" sz="2900" b="1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8" name="BlokTextu 1"/>
          <p:cNvSpPr txBox="1">
            <a:spLocks noChangeArrowheads="1"/>
          </p:cNvSpPr>
          <p:nvPr/>
        </p:nvSpPr>
        <p:spPr bwMode="auto">
          <a:xfrm>
            <a:off x="2051720" y="620688"/>
            <a:ext cx="44021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4000" b="1" dirty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Báseň  BOHÁČKA</a:t>
            </a:r>
          </a:p>
        </p:txBody>
      </p:sp>
      <p:sp>
        <p:nvSpPr>
          <p:cNvPr id="5129" name="BlokTextu 2"/>
          <p:cNvSpPr txBox="1">
            <a:spLocks noChangeArrowheads="1"/>
          </p:cNvSpPr>
          <p:nvPr/>
        </p:nvSpPr>
        <p:spPr bwMode="auto">
          <a:xfrm>
            <a:off x="3275856" y="1412776"/>
            <a:ext cx="5037138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32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Na hrušky som dostal chuť.</a:t>
            </a:r>
          </a:p>
          <a:p>
            <a:r>
              <a:rPr lang="sk-SK" sz="3200" b="1" i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Zas ťa jazyk páli?</a:t>
            </a:r>
          </a:p>
          <a:p>
            <a:r>
              <a:rPr lang="sk-SK" sz="32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Dovoľ mi pár odtrhnúť.</a:t>
            </a:r>
          </a:p>
          <a:p>
            <a:r>
              <a:rPr lang="sk-SK" sz="3200" b="1" i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Mamka zakázali.</a:t>
            </a:r>
          </a:p>
          <a:p>
            <a:endParaRPr lang="sk-SK" sz="3200" b="1" i="1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k-SK" sz="32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Však ty mamke nepovieš.</a:t>
            </a:r>
          </a:p>
          <a:p>
            <a:r>
              <a:rPr lang="sk-SK" sz="3200" b="1" i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Aj tak sú len plané...</a:t>
            </a:r>
          </a:p>
          <a:p>
            <a:r>
              <a:rPr lang="sk-SK" sz="32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Nie sú plané.</a:t>
            </a:r>
          </a:p>
          <a:p>
            <a:r>
              <a:rPr lang="sk-SK" sz="3200" b="1" i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           Ako vieš?</a:t>
            </a:r>
          </a:p>
          <a:p>
            <a:r>
              <a:rPr lang="sk-SK" sz="32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Viem, veď chodím na ne.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91726" cy="687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bdĺžnik 6"/>
          <p:cNvSpPr/>
          <p:nvPr/>
        </p:nvSpPr>
        <p:spPr>
          <a:xfrm>
            <a:off x="2699792" y="1412776"/>
            <a:ext cx="5832000" cy="4932000"/>
          </a:xfrm>
          <a:prstGeom prst="rect">
            <a:avLst/>
          </a:prstGeom>
          <a:solidFill>
            <a:srgbClr val="FFCC66"/>
          </a:solidFill>
          <a:ln w="28575">
            <a:solidFill>
              <a:srgbClr val="A5002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sk-SK" sz="2900" b="1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9" name="BlokTextu 1"/>
          <p:cNvSpPr txBox="1">
            <a:spLocks noChangeArrowheads="1"/>
          </p:cNvSpPr>
          <p:nvPr/>
        </p:nvSpPr>
        <p:spPr bwMode="auto">
          <a:xfrm>
            <a:off x="2699792" y="1412776"/>
            <a:ext cx="5918608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32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Tak bežme.</a:t>
            </a:r>
          </a:p>
          <a:p>
            <a:r>
              <a:rPr lang="sk-SK" sz="32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sk-SK" sz="3200" b="1" i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Počkaj, len si zapnem kabát.</a:t>
            </a:r>
          </a:p>
          <a:p>
            <a:r>
              <a:rPr lang="sk-SK" sz="32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Ďaleko je to?</a:t>
            </a:r>
          </a:p>
          <a:p>
            <a:r>
              <a:rPr lang="sk-SK" sz="32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sk-SK" sz="3200" b="1" i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 Triatridsať míľ.</a:t>
            </a:r>
          </a:p>
          <a:p>
            <a:r>
              <a:rPr lang="sk-SK" sz="32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A čo tam budeš robiť?</a:t>
            </a:r>
          </a:p>
          <a:p>
            <a:r>
              <a:rPr lang="sk-SK" sz="32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sk-SK" sz="3200" b="1" i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Jarky hrabať.</a:t>
            </a:r>
          </a:p>
          <a:p>
            <a:r>
              <a:rPr lang="sk-SK" sz="32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A ja?</a:t>
            </a:r>
          </a:p>
          <a:p>
            <a:r>
              <a:rPr lang="sk-SK" sz="32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sk-SK" sz="3200" b="1" i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Ty trúsiť zemnicový pyľ.</a:t>
            </a:r>
          </a:p>
          <a:p>
            <a:r>
              <a:rPr lang="sk-SK" sz="32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Zapadne slnko.</a:t>
            </a:r>
          </a:p>
          <a:p>
            <a:r>
              <a:rPr lang="sk-SK" sz="32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sk-SK" sz="3200" b="1" i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Tam ti večer vstáva.</a:t>
            </a:r>
            <a:endParaRPr lang="sk-SK" sz="3200" b="1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dĺžnik 2"/>
          <p:cNvSpPr/>
          <p:nvPr/>
        </p:nvSpPr>
        <p:spPr>
          <a:xfrm>
            <a:off x="2411760" y="620688"/>
            <a:ext cx="4860000" cy="684000"/>
          </a:xfrm>
          <a:prstGeom prst="rect">
            <a:avLst/>
          </a:prstGeom>
          <a:solidFill>
            <a:srgbClr val="81FFDE"/>
          </a:solidFill>
          <a:ln w="28575">
            <a:solidFill>
              <a:srgbClr val="99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 sz="3000" b="1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3" name="BlokTextu 3"/>
          <p:cNvSpPr txBox="1">
            <a:spLocks noChangeArrowheads="1"/>
          </p:cNvSpPr>
          <p:nvPr/>
        </p:nvSpPr>
        <p:spPr bwMode="auto">
          <a:xfrm>
            <a:off x="2555776" y="620688"/>
            <a:ext cx="45735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4000" b="1" dirty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Báseň  ZA  RÚČKY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91726" cy="687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ĺžnik 4"/>
          <p:cNvSpPr/>
          <p:nvPr/>
        </p:nvSpPr>
        <p:spPr>
          <a:xfrm>
            <a:off x="2843808" y="836712"/>
            <a:ext cx="5616000" cy="5004000"/>
          </a:xfrm>
          <a:prstGeom prst="rect">
            <a:avLst/>
          </a:prstGeom>
          <a:solidFill>
            <a:srgbClr val="FFCC66"/>
          </a:solidFill>
          <a:ln w="28575">
            <a:solidFill>
              <a:srgbClr val="A5002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sk-SK" sz="2900" b="1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3" name="BlokTextu 1"/>
          <p:cNvSpPr txBox="1">
            <a:spLocks noChangeArrowheads="1"/>
          </p:cNvSpPr>
          <p:nvPr/>
        </p:nvSpPr>
        <p:spPr bwMode="auto">
          <a:xfrm>
            <a:off x="2915816" y="836712"/>
            <a:ext cx="5351462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32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Jaj, musí to byť krásne!</a:t>
            </a:r>
          </a:p>
          <a:p>
            <a:r>
              <a:rPr lang="sk-SK" sz="32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sk-SK" sz="3200" b="1" i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Hviezdy tiež...</a:t>
            </a:r>
          </a:p>
          <a:p>
            <a:r>
              <a:rPr lang="sk-SK" sz="32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Tak bežme.</a:t>
            </a:r>
          </a:p>
          <a:p>
            <a:r>
              <a:rPr lang="sk-SK" sz="32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sk-SK" sz="3200" b="1" i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Čuješ, ako šuští tráva?</a:t>
            </a:r>
          </a:p>
          <a:p>
            <a:r>
              <a:rPr lang="sk-SK" sz="32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Šuští? Kde šuští?</a:t>
            </a:r>
          </a:p>
          <a:p>
            <a:r>
              <a:rPr lang="sk-SK" sz="32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sk-SK" sz="3200" b="1" i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Ty ju nečuješ?</a:t>
            </a:r>
          </a:p>
          <a:p>
            <a:r>
              <a:rPr lang="sk-SK" sz="32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Nie ... a sa bojím.</a:t>
            </a:r>
          </a:p>
          <a:p>
            <a:r>
              <a:rPr lang="sk-SK" sz="32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sk-SK" sz="3200" b="1" i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Čo ťa zasa straší?</a:t>
            </a:r>
          </a:p>
          <a:p>
            <a:r>
              <a:rPr lang="sk-SK" sz="32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Mám len päť rokov.</a:t>
            </a:r>
          </a:p>
          <a:p>
            <a:r>
              <a:rPr lang="sk-SK" sz="32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sk-SK" sz="3200" b="1" i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A či ja mám viac?</a:t>
            </a:r>
            <a:endParaRPr lang="sk-SK" sz="3200" b="1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91726" cy="687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bdĺžnik 2"/>
          <p:cNvSpPr/>
          <p:nvPr/>
        </p:nvSpPr>
        <p:spPr>
          <a:xfrm>
            <a:off x="2339752" y="692696"/>
            <a:ext cx="6120000" cy="2196000"/>
          </a:xfrm>
          <a:prstGeom prst="rect">
            <a:avLst/>
          </a:prstGeom>
          <a:solidFill>
            <a:srgbClr val="FFCC66"/>
          </a:solidFill>
          <a:ln w="28575">
            <a:solidFill>
              <a:srgbClr val="A5002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sk-SK" sz="2900" b="1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7" name="BlokTextu 1"/>
          <p:cNvSpPr txBox="1">
            <a:spLocks noChangeArrowheads="1"/>
          </p:cNvSpPr>
          <p:nvPr/>
        </p:nvSpPr>
        <p:spPr bwMode="auto">
          <a:xfrm>
            <a:off x="2339752" y="764704"/>
            <a:ext cx="6015037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32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Tak bežme.</a:t>
            </a:r>
          </a:p>
          <a:p>
            <a:r>
              <a:rPr lang="sk-SK" sz="32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sk-SK" sz="3200" b="1" i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Chyť sa.</a:t>
            </a:r>
          </a:p>
          <a:p>
            <a:r>
              <a:rPr lang="sk-SK" sz="32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Nenájdu nás naši?</a:t>
            </a:r>
          </a:p>
          <a:p>
            <a:r>
              <a:rPr lang="sk-SK" sz="3200" b="1" i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Veď nevedia, že šli sme na mesiac.</a:t>
            </a:r>
          </a:p>
          <a:p>
            <a:r>
              <a:rPr lang="sk-SK" sz="32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</p:txBody>
      </p:sp>
      <p:pic>
        <p:nvPicPr>
          <p:cNvPr id="5" name="Obrázok 4" descr="deti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3645024"/>
            <a:ext cx="2476500" cy="28575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91726" cy="687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bdĺžnik 2"/>
          <p:cNvSpPr/>
          <p:nvPr/>
        </p:nvSpPr>
        <p:spPr>
          <a:xfrm>
            <a:off x="1907704" y="620688"/>
            <a:ext cx="5220000" cy="612000"/>
          </a:xfrm>
          <a:prstGeom prst="rect">
            <a:avLst/>
          </a:prstGeom>
          <a:solidFill>
            <a:srgbClr val="81FFDE"/>
          </a:solidFill>
          <a:ln w="28575">
            <a:solidFill>
              <a:srgbClr val="99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k-SK" sz="30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Odpovedajte ústne na otázky.</a:t>
            </a:r>
            <a:endParaRPr lang="sk-SK" sz="3000" b="1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683568" y="2348880"/>
            <a:ext cx="7920880" cy="576000"/>
          </a:xfrm>
          <a:prstGeom prst="rect">
            <a:avLst/>
          </a:prstGeom>
          <a:solidFill>
            <a:srgbClr val="FFCC66"/>
          </a:solidFill>
          <a:ln w="28575">
            <a:solidFill>
              <a:srgbClr val="A5002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sk-SK" sz="29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Kedy sa cítiš ako boháč / boháčka?</a:t>
            </a:r>
            <a:endParaRPr lang="sk-SK" sz="2900" b="1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dĺžnik 4"/>
          <p:cNvSpPr/>
          <p:nvPr/>
        </p:nvSpPr>
        <p:spPr>
          <a:xfrm>
            <a:off x="3203848" y="4941168"/>
            <a:ext cx="5400000" cy="576000"/>
          </a:xfrm>
          <a:prstGeom prst="rect">
            <a:avLst/>
          </a:prstGeom>
          <a:solidFill>
            <a:srgbClr val="FFCC66"/>
          </a:solidFill>
          <a:ln w="28575">
            <a:solidFill>
              <a:srgbClr val="A5002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sk-SK" sz="29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Aké ovocie sa spomína v básni?</a:t>
            </a:r>
            <a:endParaRPr lang="sk-SK" sz="2900" b="1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83568" y="3789040"/>
            <a:ext cx="7920880" cy="972000"/>
          </a:xfrm>
          <a:prstGeom prst="rect">
            <a:avLst/>
          </a:prstGeom>
          <a:solidFill>
            <a:srgbClr val="FFCC66"/>
          </a:solidFill>
          <a:ln w="28575">
            <a:solidFill>
              <a:srgbClr val="A5002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sk-SK" sz="29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Znamená bohatstvo len hmotný majetok a penia-</a:t>
            </a:r>
          </a:p>
          <a:p>
            <a:pPr>
              <a:defRPr/>
            </a:pPr>
            <a:r>
              <a:rPr lang="sk-SK" sz="29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ze, alebo môžeme byť bohatí aj inak.</a:t>
            </a:r>
            <a:endParaRPr lang="sk-SK" sz="2900" b="1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683568" y="3068960"/>
            <a:ext cx="7920880" cy="576000"/>
          </a:xfrm>
          <a:prstGeom prst="rect">
            <a:avLst/>
          </a:prstGeom>
          <a:solidFill>
            <a:srgbClr val="FFCC66"/>
          </a:solidFill>
          <a:ln w="28575">
            <a:solidFill>
              <a:srgbClr val="A5002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sk-SK" sz="29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Čo si predstavujete pod pojmom bohatstvo?</a:t>
            </a:r>
            <a:endParaRPr lang="sk-SK" sz="2900" b="1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2123728" y="1412776"/>
            <a:ext cx="4860000" cy="684000"/>
          </a:xfrm>
          <a:prstGeom prst="rect">
            <a:avLst/>
          </a:prstGeom>
          <a:solidFill>
            <a:srgbClr val="81FFDE"/>
          </a:solidFill>
          <a:ln w="28575">
            <a:solidFill>
              <a:srgbClr val="99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 sz="3000" b="1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BlokTextu 1"/>
          <p:cNvSpPr txBox="1">
            <a:spLocks noChangeArrowheads="1"/>
          </p:cNvSpPr>
          <p:nvPr/>
        </p:nvSpPr>
        <p:spPr bwMode="auto">
          <a:xfrm>
            <a:off x="2339752" y="1412776"/>
            <a:ext cx="44021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4000" b="1" dirty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Báseň  BOHÁČKA</a:t>
            </a:r>
          </a:p>
        </p:txBody>
      </p:sp>
      <p:pic>
        <p:nvPicPr>
          <p:cNvPr id="14" name="Obrázok 13" descr="hruška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92280" y="5343525"/>
            <a:ext cx="1314450" cy="1514475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91726" cy="687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bdĺžnik 2"/>
          <p:cNvSpPr/>
          <p:nvPr/>
        </p:nvSpPr>
        <p:spPr>
          <a:xfrm>
            <a:off x="827584" y="1916832"/>
            <a:ext cx="7668000" cy="576000"/>
          </a:xfrm>
          <a:prstGeom prst="rect">
            <a:avLst/>
          </a:prstGeom>
          <a:solidFill>
            <a:srgbClr val="92D050"/>
          </a:solidFill>
          <a:ln w="28575">
            <a:solidFill>
              <a:srgbClr val="A5002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sk-SK" sz="29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Ľudia často túžia práve po tom, čo je zakázané.</a:t>
            </a:r>
            <a:endParaRPr lang="sk-SK" sz="29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827584" y="764704"/>
            <a:ext cx="7668000" cy="972000"/>
          </a:xfrm>
          <a:prstGeom prst="rect">
            <a:avLst/>
          </a:prstGeom>
          <a:solidFill>
            <a:srgbClr val="FFCC66"/>
          </a:solidFill>
          <a:ln w="28575">
            <a:solidFill>
              <a:srgbClr val="A5002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sk-SK" sz="29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Vysvetli slovné spojenie:</a:t>
            </a:r>
          </a:p>
          <a:p>
            <a:pPr>
              <a:defRPr/>
            </a:pPr>
            <a:r>
              <a:rPr lang="sk-SK" sz="29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9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zakázané ovocie najviac chutí.</a:t>
            </a:r>
            <a:endParaRPr lang="sk-SK" sz="2900" b="1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827584" y="2708920"/>
            <a:ext cx="7668000" cy="576000"/>
          </a:xfrm>
          <a:prstGeom prst="rect">
            <a:avLst/>
          </a:prstGeom>
          <a:solidFill>
            <a:srgbClr val="FFCC66"/>
          </a:solidFill>
          <a:ln w="28575">
            <a:solidFill>
              <a:srgbClr val="A5002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sk-SK" sz="29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Vysvetli názov básne. Prečo Boháčka?</a:t>
            </a:r>
            <a:endParaRPr lang="sk-SK" sz="2900" b="1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bdĺžnik 13"/>
          <p:cNvSpPr/>
          <p:nvPr/>
        </p:nvSpPr>
        <p:spPr>
          <a:xfrm>
            <a:off x="827584" y="3501008"/>
            <a:ext cx="7668000" cy="1008000"/>
          </a:xfrm>
          <a:prstGeom prst="rect">
            <a:avLst/>
          </a:prstGeom>
          <a:solidFill>
            <a:srgbClr val="92D050"/>
          </a:solidFill>
          <a:ln w="28575">
            <a:solidFill>
              <a:srgbClr val="A5002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sk-SK" sz="29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Keďže rodičia dievčatka mali strom – hrušku,</a:t>
            </a:r>
          </a:p>
          <a:p>
            <a:pPr>
              <a:defRPr/>
            </a:pPr>
            <a:r>
              <a:rPr lang="sk-SK" sz="29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cítila sa ako boháčka.</a:t>
            </a:r>
            <a:endParaRPr lang="sk-SK" sz="29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4" grpId="0" animBg="1"/>
    </p:bld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737</Words>
  <Application>Microsoft Office PowerPoint</Application>
  <PresentationFormat>Prezentácia na obrazovke (4:3)</PresentationFormat>
  <Paragraphs>143</Paragraphs>
  <Slides>18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18</vt:i4>
      </vt:variant>
    </vt:vector>
  </HeadingPairs>
  <TitlesOfParts>
    <vt:vector size="19" baseType="lpstr">
      <vt:lpstr>Motív Office</vt:lpstr>
      <vt:lpstr>Snímka 1</vt:lpstr>
      <vt:lpstr>Snímka 2</vt:lpstr>
      <vt:lpstr>Snímka 3</vt:lpstr>
      <vt:lpstr>Snímka 4</vt:lpstr>
      <vt:lpstr>Snímka 5</vt:lpstr>
      <vt:lpstr>Snímka 6</vt:lpstr>
      <vt:lpstr>Snímka 7</vt:lpstr>
      <vt:lpstr>Snímka 8</vt:lpstr>
      <vt:lpstr>Snímka 9</vt:lpstr>
      <vt:lpstr>Snímka 10</vt:lpstr>
      <vt:lpstr>Snímka 11</vt:lpstr>
      <vt:lpstr>Snímka 12</vt:lpstr>
      <vt:lpstr>Snímka 13</vt:lpstr>
      <vt:lpstr>Snímka 14</vt:lpstr>
      <vt:lpstr>Snímka 15</vt:lpstr>
      <vt:lpstr>Snímka 16</vt:lpstr>
      <vt:lpstr>Snímka 17</vt:lpstr>
      <vt:lpstr>Snímka 18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Martin</dc:creator>
  <cp:lastModifiedBy>Martin</cp:lastModifiedBy>
  <cp:revision>44</cp:revision>
  <dcterms:created xsi:type="dcterms:W3CDTF">2018-10-21T05:30:13Z</dcterms:created>
  <dcterms:modified xsi:type="dcterms:W3CDTF">2019-03-31T11:28:22Z</dcterms:modified>
</cp:coreProperties>
</file>