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7" r:id="rId8"/>
    <p:sldId id="263" r:id="rId9"/>
    <p:sldId id="269" r:id="rId10"/>
    <p:sldId id="268" r:id="rId11"/>
    <p:sldId id="265" r:id="rId12"/>
    <p:sldId id="264" r:id="rId13"/>
    <p:sldId id="270" r:id="rId14"/>
    <p:sldId id="271" r:id="rId15"/>
    <p:sldId id="259" r:id="rId16"/>
    <p:sldId id="266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31" name="Zástupný symbol dátumu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0B00197-F4A3-4BE7-8CC2-DC3AF6711EAA}" type="datetimeFigureOut">
              <a:rPr lang="sk-SK" smtClean="0"/>
              <a:pPr/>
              <a:t>22.12.2021</a:t>
            </a:fld>
            <a:endParaRPr lang="sk-SK"/>
          </a:p>
        </p:txBody>
      </p:sp>
      <p:sp>
        <p:nvSpPr>
          <p:cNvPr id="18" name="Zástupný symbol päty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9A5E982-ED44-49D1-9EC8-24E74E9700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B00197-F4A3-4BE7-8CC2-DC3AF6711EAA}" type="datetimeFigureOut">
              <a:rPr lang="sk-SK" smtClean="0"/>
              <a:pPr/>
              <a:t>22.12.2021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A5E982-ED44-49D1-9EC8-24E74E9700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0B00197-F4A3-4BE7-8CC2-DC3AF6711EAA}" type="datetimeFigureOut">
              <a:rPr lang="sk-SK" smtClean="0"/>
              <a:pPr/>
              <a:t>22.12.2021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9A5E982-ED44-49D1-9EC8-24E74E9700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B00197-F4A3-4BE7-8CC2-DC3AF6711EAA}" type="datetimeFigureOut">
              <a:rPr lang="sk-SK" smtClean="0"/>
              <a:pPr/>
              <a:t>22.12.2021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A5E982-ED44-49D1-9EC8-24E74E9700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0B00197-F4A3-4BE7-8CC2-DC3AF6711EAA}" type="datetimeFigureOut">
              <a:rPr lang="sk-SK" smtClean="0"/>
              <a:pPr/>
              <a:t>22.12.2021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9A5E982-ED44-49D1-9EC8-24E74E9700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B00197-F4A3-4BE7-8CC2-DC3AF6711EAA}" type="datetimeFigureOut">
              <a:rPr lang="sk-SK" smtClean="0"/>
              <a:pPr/>
              <a:t>22.12.2021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A5E982-ED44-49D1-9EC8-24E74E9700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B00197-F4A3-4BE7-8CC2-DC3AF6711EAA}" type="datetimeFigureOut">
              <a:rPr lang="sk-SK" smtClean="0"/>
              <a:pPr/>
              <a:t>22.12.2021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A5E982-ED44-49D1-9EC8-24E74E9700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B00197-F4A3-4BE7-8CC2-DC3AF6711EAA}" type="datetimeFigureOut">
              <a:rPr lang="sk-SK" smtClean="0"/>
              <a:pPr/>
              <a:t>22.12.2021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A5E982-ED44-49D1-9EC8-24E74E9700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0B00197-F4A3-4BE7-8CC2-DC3AF6711EAA}" type="datetimeFigureOut">
              <a:rPr lang="sk-SK" smtClean="0"/>
              <a:pPr/>
              <a:t>22.12.2021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A5E982-ED44-49D1-9EC8-24E74E9700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B00197-F4A3-4BE7-8CC2-DC3AF6711EAA}" type="datetimeFigureOut">
              <a:rPr lang="sk-SK" smtClean="0"/>
              <a:pPr/>
              <a:t>22.12.2021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A5E982-ED44-49D1-9EC8-24E74E9700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B00197-F4A3-4BE7-8CC2-DC3AF6711EAA}" type="datetimeFigureOut">
              <a:rPr lang="sk-SK" smtClean="0"/>
              <a:pPr/>
              <a:t>22.12.2021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A5E982-ED44-49D1-9EC8-24E74E9700C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obrázka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nadpis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1" name="Zástupný symbol tex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7" name="Zástupný symbol dátumu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0B00197-F4A3-4BE7-8CC2-DC3AF6711EAA}" type="datetimeFigureOut">
              <a:rPr lang="sk-SK" smtClean="0"/>
              <a:pPr/>
              <a:t>22.12.2021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9A5E982-ED44-49D1-9EC8-24E74E9700C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itrage.wbs.cz/" TargetMode="External"/><Relationship Id="rId3" Type="http://schemas.openxmlformats.org/officeDocument/2006/relationships/hyperlink" Target="http://www.ri-okna.cz/krasne-okno" TargetMode="External"/><Relationship Id="rId7" Type="http://schemas.openxmlformats.org/officeDocument/2006/relationships/hyperlink" Target="http://www.koralky-majky.estranky.cz/clanky/vitraze.html" TargetMode="External"/><Relationship Id="rId2" Type="http://schemas.openxmlformats.org/officeDocument/2006/relationships/hyperlink" Target="http://sk.wikipedia.org/wiki/Vitr%C3%A1%C5%BE_(chr%C3%A1m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ema.novinky.cz/alfons-mucha" TargetMode="External"/><Relationship Id="rId5" Type="http://schemas.openxmlformats.org/officeDocument/2006/relationships/hyperlink" Target="http://zivot.azet.sk/clanok/12551/na-leseni-unikatny-pohlad-spod-klenby-vyraza-dych.html" TargetMode="External"/><Relationship Id="rId4" Type="http://schemas.openxmlformats.org/officeDocument/2006/relationships/hyperlink" Target="http://www.kosice.sk/article.php?id=4965&amp;name=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39417" y="2043293"/>
            <a:ext cx="8646037" cy="164343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sk-SK" sz="3200" dirty="0" err="1" smtClean="0">
                <a:solidFill>
                  <a:srgbClr val="FF0000"/>
                </a:solidFill>
              </a:rPr>
              <a:t>Virtáž</a:t>
            </a:r>
            <a:endParaRPr lang="sk-SK" sz="3200" dirty="0">
              <a:solidFill>
                <a:srgbClr val="FF0000"/>
              </a:solidFill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1022239" y="3799066"/>
            <a:ext cx="7120265" cy="1959337"/>
          </a:xfrm>
          <a:prstGeom prst="rect">
            <a:avLst/>
          </a:prstGeom>
        </p:spPr>
        <p:txBody>
          <a:bodyPr vert="horz" lIns="45720" tIns="0" rIns="45720" bIns="0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None/>
              <a:defRPr kumimoji="0" sz="2200" kern="1200" baseline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None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sk-SK" sz="2000" smtClean="0">
              <a:solidFill>
                <a:srgbClr val="7030A0"/>
              </a:solidFill>
            </a:endParaRPr>
          </a:p>
          <a:p>
            <a:endParaRPr lang="sk-SK" sz="2000" smtClean="0">
              <a:solidFill>
                <a:srgbClr val="7030A0"/>
              </a:solidFill>
            </a:endParaRPr>
          </a:p>
          <a:p>
            <a:r>
              <a:rPr lang="sk-SK" sz="2000" smtClean="0">
                <a:solidFill>
                  <a:srgbClr val="7030A0"/>
                </a:solidFill>
              </a:rPr>
              <a:t>Mgr. Andrea Adamondyová</a:t>
            </a:r>
          </a:p>
          <a:p>
            <a:r>
              <a:rPr lang="sk-SK" sz="2000" smtClean="0">
                <a:solidFill>
                  <a:srgbClr val="7030A0"/>
                </a:solidFill>
              </a:rPr>
              <a:t>3.1.13. Pedagóg 13</a:t>
            </a:r>
          </a:p>
          <a:p>
            <a:r>
              <a:rPr lang="sk-SK" sz="2000" smtClean="0">
                <a:solidFill>
                  <a:srgbClr val="7030A0"/>
                </a:solidFill>
              </a:rPr>
              <a:t>ZŠ Ľ. Podjavorinskej 1, Košice</a:t>
            </a:r>
            <a:endParaRPr lang="sk-SK" sz="2000" dirty="0">
              <a:solidFill>
                <a:srgbClr val="7030A0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8448" y="342357"/>
            <a:ext cx="189688" cy="412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979712" y="323860"/>
            <a:ext cx="464591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58950" algn="l"/>
                <a:tab pos="1819275" algn="l"/>
              </a:tabLst>
            </a:pPr>
            <a:r>
              <a:rPr kumimoji="0" lang="sk-SK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Zvyšovanie vzdelanostnej úrovne príslušníkov </a:t>
            </a:r>
            <a:r>
              <a:rPr kumimoji="0" lang="sk-SK" sz="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marginalizovaných</a:t>
            </a:r>
            <a:r>
              <a:rPr kumimoji="0" lang="sk-SK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rómskych komunít.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58950" algn="l"/>
                <a:tab pos="1819275" algn="l"/>
              </a:tabLst>
            </a:pPr>
            <a:endParaRPr kumimoji="0" lang="sk-SK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58950" algn="l"/>
                <a:tab pos="1819275" algn="l"/>
              </a:tabLst>
            </a:pPr>
            <a:r>
              <a:rPr kumimoji="0" lang="sk-SK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Moderné vzdelávanie pre vedomostnú spoločnosť/Projekt je spolufinancovaný zo zdrojov EÚ                     </a:t>
            </a:r>
            <a:endParaRPr kumimoji="0" lang="sk-SK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58950" algn="l"/>
                <a:tab pos="1819275" algn="l"/>
              </a:tabLst>
            </a:pPr>
            <a: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Kingthings Sheepishly"/>
                <a:ea typeface="Calibri" pitchFamily="34" charset="0"/>
                <a:cs typeface="Times New Roman" pitchFamily="18" charset="0"/>
              </a:rPr>
              <a:t>	</a:t>
            </a: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49" y="164866"/>
            <a:ext cx="1081255" cy="108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9368" y="164866"/>
            <a:ext cx="1251364" cy="108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5993" y="6140866"/>
            <a:ext cx="3139584" cy="56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68537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Alfonz Mucha - vitráže</a:t>
            </a:r>
            <a:endParaRPr lang="sk-SK" dirty="0"/>
          </a:p>
        </p:txBody>
      </p:sp>
      <p:pic>
        <p:nvPicPr>
          <p:cNvPr id="4" name="Zástupný symbol obsahu 3" descr="http://im.novinky.cz/669/236694-original1-1cfdw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21552"/>
            <a:ext cx="7239000" cy="482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1"/>
            <a:ext cx="7239000" cy="660688"/>
          </a:xfrm>
        </p:spPr>
        <p:txBody>
          <a:bodyPr/>
          <a:lstStyle/>
          <a:p>
            <a:pPr algn="ctr"/>
            <a:r>
              <a:rPr lang="sk-SK" dirty="0" smtClean="0"/>
              <a:t>Vitráž lámp</a:t>
            </a:r>
            <a:endParaRPr lang="sk-SK" dirty="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3723710"/>
            <a:ext cx="1928794" cy="3134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7655" y="4221088"/>
            <a:ext cx="2929531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3954977"/>
            <a:ext cx="2635213" cy="2635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4732" y="66822"/>
            <a:ext cx="2097013" cy="3061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214" y="66822"/>
            <a:ext cx="2295106" cy="3064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3240" y="1071546"/>
            <a:ext cx="2808133" cy="2808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480" y="1928802"/>
            <a:ext cx="1714512" cy="259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6625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pPr algn="r"/>
            <a:r>
              <a:rPr lang="sk-SK" dirty="0" smtClean="0"/>
              <a:t>Rôzne vitráže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752" y="1071546"/>
            <a:ext cx="2781951" cy="375563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4286256"/>
            <a:ext cx="5537653" cy="2346251"/>
          </a:xfrm>
          <a:prstGeom prst="rect">
            <a:avLst/>
          </a:prstGeom>
        </p:spPr>
      </p:pic>
      <p:sp>
        <p:nvSpPr>
          <p:cNvPr id="8" name="Zástupný symbol obsahu 7"/>
          <p:cNvSpPr>
            <a:spLocks noGrp="1"/>
          </p:cNvSpPr>
          <p:nvPr>
            <p:ph idx="1"/>
          </p:nvPr>
        </p:nvSpPr>
        <p:spPr>
          <a:xfrm flipV="1">
            <a:off x="457200" y="1285860"/>
            <a:ext cx="7239000" cy="323556"/>
          </a:xfrm>
        </p:spPr>
        <p:txBody>
          <a:bodyPr>
            <a:normAutofit fontScale="70000" lnSpcReduction="20000"/>
          </a:bodyPr>
          <a:lstStyle/>
          <a:p>
            <a:endParaRPr lang="sk-SK" dirty="0"/>
          </a:p>
        </p:txBody>
      </p:sp>
      <p:pic>
        <p:nvPicPr>
          <p:cNvPr id="9" name="Obrázok 8" descr="http://www.gavaplast.sk/___images/doplnky/rucne_vitraze/large/vitraz_twis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1142984"/>
            <a:ext cx="185261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ok 10" descr="http://stainedglass-cz.eu/images/faunaflora/vitr%C3%A1%C5%BEe%2010%20f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571480"/>
            <a:ext cx="235745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ok 11" descr="http://galeriekincova.cz/DETAIL/Dankova_2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4286256"/>
            <a:ext cx="1928826" cy="231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6089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Šperky</a:t>
            </a:r>
            <a:endParaRPr lang="sk-SK" dirty="0"/>
          </a:p>
        </p:txBody>
      </p:sp>
      <p:pic>
        <p:nvPicPr>
          <p:cNvPr id="4" name="Zástupný symbol obsahu 3" descr="http://www.petrakoralky.estranky.cz/img/mid/160/vitraz-na-prani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000108"/>
            <a:ext cx="37338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http://www.domecek-ricany.cz/public/images/galerie/kurzy/vitraze-tiffany/500jp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214818"/>
            <a:ext cx="3108328" cy="236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 descr="http://af.2i.cz/fotky/23510/vyrobky-majky-3.76614400444E+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214818"/>
            <a:ext cx="250033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Americká vitráž</a:t>
            </a:r>
            <a:endParaRPr lang="sk-SK" dirty="0"/>
          </a:p>
        </p:txBody>
      </p:sp>
      <p:pic>
        <p:nvPicPr>
          <p:cNvPr id="4" name="Zástupný symbol obsahu 3" descr="http://vitrage.wbs.cz/3470234853_7d2f99126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700" y="2045494"/>
            <a:ext cx="6350000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9416"/>
            <a:ext cx="7859216" cy="4846320"/>
          </a:xfrm>
        </p:spPr>
        <p:txBody>
          <a:bodyPr>
            <a:normAutofit/>
          </a:bodyPr>
          <a:lstStyle/>
          <a:p>
            <a:r>
              <a:rPr lang="sk-SK" sz="2000" dirty="0">
                <a:hlinkClick r:id="rId2"/>
              </a:rPr>
              <a:t>http://sk.wikipedia.org/wiki/Vitr%C3%A1%C5%BE_(chr%C3%A1m</a:t>
            </a:r>
            <a:r>
              <a:rPr lang="sk-SK" sz="2000" dirty="0" smtClean="0">
                <a:hlinkClick r:id="rId2"/>
              </a:rPr>
              <a:t>)</a:t>
            </a:r>
            <a:endParaRPr lang="sk-SK" sz="2000" dirty="0" smtClean="0"/>
          </a:p>
          <a:p>
            <a:r>
              <a:rPr lang="sk-SK" sz="2000" dirty="0" smtClean="0">
                <a:hlinkClick r:id="rId3"/>
              </a:rPr>
              <a:t>http://www.ri-okna.cz/krasne-okno</a:t>
            </a:r>
            <a:endParaRPr lang="sk-SK" sz="2000" dirty="0" smtClean="0"/>
          </a:p>
          <a:p>
            <a:r>
              <a:rPr lang="sk-SK" sz="2000" dirty="0" smtClean="0">
                <a:hlinkClick r:id="rId4"/>
              </a:rPr>
              <a:t>http://www.kosice.sk/article.php?id=4965&amp;name=</a:t>
            </a:r>
            <a:endParaRPr lang="sk-SK" sz="2000" dirty="0" smtClean="0"/>
          </a:p>
          <a:p>
            <a:r>
              <a:rPr lang="sk-SK" sz="2000" dirty="0" smtClean="0">
                <a:hlinkClick r:id="rId5"/>
              </a:rPr>
              <a:t>http://zivot.azet.sk/clanok/12551/na-leseni-unikatny-pohlad-spod-klenby-vyraza-dych.html</a:t>
            </a:r>
            <a:endParaRPr lang="sk-SK" sz="2000" dirty="0" smtClean="0"/>
          </a:p>
          <a:p>
            <a:r>
              <a:rPr lang="sk-SK" sz="2000" dirty="0" smtClean="0">
                <a:hlinkClick r:id="rId6"/>
              </a:rPr>
              <a:t>http://tema.novinky.cz/alfons-mucha</a:t>
            </a:r>
            <a:endParaRPr lang="sk-SK" sz="2000" dirty="0" smtClean="0"/>
          </a:p>
          <a:p>
            <a:r>
              <a:rPr lang="sk-SK" sz="2000" dirty="0" smtClean="0">
                <a:hlinkClick r:id="rId7"/>
              </a:rPr>
              <a:t>http://www.koralky-majky.estranky.cz/clanky/vitraze.html</a:t>
            </a:r>
            <a:endParaRPr lang="sk-SK" sz="2000" dirty="0" smtClean="0"/>
          </a:p>
          <a:p>
            <a:r>
              <a:rPr lang="sk-SK" sz="2000" dirty="0" smtClean="0">
                <a:hlinkClick r:id="rId8"/>
              </a:rPr>
              <a:t>http://www.vitrage.wbs.cz/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xmlns="" val="234813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924944"/>
            <a:ext cx="7239000" cy="3530792"/>
          </a:xfrm>
        </p:spPr>
        <p:txBody>
          <a:bodyPr/>
          <a:lstStyle/>
          <a:p>
            <a:pPr algn="ctr"/>
            <a:r>
              <a:rPr lang="sk-SK" dirty="0" smtClean="0"/>
              <a:t>Ďakujem za pozornosť </a:t>
            </a:r>
            <a:r>
              <a:rPr lang="sk-SK" dirty="0" smtClean="0">
                <a:sym typeface="Wingdings" pitchFamily="2" charset="2"/>
              </a:rPr>
              <a:t>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02889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/>
          <a:lstStyle/>
          <a:p>
            <a:r>
              <a:rPr lang="sk-SK" dirty="0" smtClean="0">
                <a:latin typeface="Arial" pitchFamily="34" charset="0"/>
                <a:cs typeface="Arial" pitchFamily="34" charset="0"/>
              </a:rPr>
              <a:t>Čo to vlastne je ? 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88840"/>
            <a:ext cx="7239000" cy="4466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dirty="0" smtClean="0"/>
              <a:t>Vitráž je </a:t>
            </a:r>
            <a:r>
              <a:rPr lang="sk-SK" sz="2000" dirty="0"/>
              <a:t>sklenená plocha zložená z </a:t>
            </a:r>
            <a:endParaRPr lang="sk-SK" sz="2000" dirty="0" smtClean="0"/>
          </a:p>
          <a:p>
            <a:pPr marL="0" indent="0">
              <a:buNone/>
            </a:pPr>
            <a:r>
              <a:rPr lang="sk-SK" sz="2000" dirty="0" smtClean="0"/>
              <a:t>rôznofarebných</a:t>
            </a:r>
            <a:r>
              <a:rPr lang="sk-SK" sz="2000" dirty="0"/>
              <a:t>, výtvarne </a:t>
            </a:r>
            <a:endParaRPr lang="sk-SK" sz="2000" dirty="0" smtClean="0"/>
          </a:p>
          <a:p>
            <a:pPr marL="0" indent="0">
              <a:buNone/>
            </a:pPr>
            <a:r>
              <a:rPr lang="sk-SK" sz="2000" dirty="0" smtClean="0"/>
              <a:t>koncipovaných </a:t>
            </a:r>
            <a:r>
              <a:rPr lang="sk-SK" sz="2000" dirty="0"/>
              <a:t>skiel spájaných </a:t>
            </a:r>
            <a:endParaRPr lang="sk-SK" sz="2000" dirty="0" smtClean="0"/>
          </a:p>
          <a:p>
            <a:pPr marL="0" indent="0">
              <a:buNone/>
            </a:pPr>
            <a:r>
              <a:rPr lang="sk-SK" sz="2000" dirty="0" smtClean="0"/>
              <a:t>pomocou </a:t>
            </a:r>
            <a:r>
              <a:rPr lang="sk-SK" sz="2000" dirty="0"/>
              <a:t>olovených </a:t>
            </a:r>
            <a:r>
              <a:rPr lang="sk-SK" sz="2000" dirty="0" smtClean="0"/>
              <a:t>pásikov </a:t>
            </a:r>
            <a:r>
              <a:rPr lang="sk-SK" sz="2000" dirty="0"/>
              <a:t>a </a:t>
            </a:r>
            <a:endParaRPr lang="sk-SK" sz="2000" dirty="0" smtClean="0"/>
          </a:p>
          <a:p>
            <a:pPr marL="0" indent="0">
              <a:buNone/>
            </a:pPr>
            <a:r>
              <a:rPr lang="sk-SK" sz="2000" dirty="0" smtClean="0"/>
              <a:t>slúžiaca </a:t>
            </a:r>
            <a:r>
              <a:rPr lang="sk-SK" sz="2000" dirty="0"/>
              <a:t>na zasklenie okien. </a:t>
            </a:r>
            <a:endParaRPr lang="sk-SK" sz="2000" dirty="0" smtClean="0"/>
          </a:p>
          <a:p>
            <a:pPr marL="0" indent="0">
              <a:buNone/>
            </a:pPr>
            <a:endParaRPr lang="sk-SK" sz="20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1340768"/>
            <a:ext cx="3888432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83750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Klasická </a:t>
            </a:r>
            <a:r>
              <a:rPr lang="sk-SK" dirty="0" err="1" smtClean="0"/>
              <a:t>virtáž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5720" y="2204864"/>
            <a:ext cx="7410480" cy="4250872"/>
          </a:xfrm>
        </p:spPr>
        <p:txBody>
          <a:bodyPr>
            <a:normAutofit/>
          </a:bodyPr>
          <a:lstStyle/>
          <a:p>
            <a:r>
              <a:rPr lang="sk-SK" sz="2000" dirty="0"/>
              <a:t>Klasická vitráž vzniká spájaním </a:t>
            </a:r>
            <a:endParaRPr lang="sk-SK" sz="2000" dirty="0" smtClean="0"/>
          </a:p>
          <a:p>
            <a:pPr marL="0" indent="0">
              <a:buNone/>
            </a:pPr>
            <a:r>
              <a:rPr lang="sk-SK" sz="2000" dirty="0" smtClean="0"/>
              <a:t>    rôznofarebných </a:t>
            </a:r>
            <a:r>
              <a:rPr lang="sk-SK" sz="2000" dirty="0"/>
              <a:t>úlomkov skla za </a:t>
            </a:r>
            <a:endParaRPr lang="sk-SK" sz="2000" dirty="0" smtClean="0"/>
          </a:p>
          <a:p>
            <a:pPr marL="0" indent="0">
              <a:buNone/>
            </a:pPr>
            <a:r>
              <a:rPr lang="sk-SK" sz="2000" dirty="0" smtClean="0"/>
              <a:t>    studena, </a:t>
            </a:r>
            <a:r>
              <a:rPr lang="sk-SK" sz="2000" dirty="0"/>
              <a:t>pomocou olovených </a:t>
            </a:r>
            <a:endParaRPr lang="sk-SK" sz="2000" dirty="0" smtClean="0"/>
          </a:p>
          <a:p>
            <a:pPr marL="0" indent="0">
              <a:buNone/>
            </a:pPr>
            <a:r>
              <a:rPr lang="sk-SK" sz="2000" dirty="0" smtClean="0"/>
              <a:t>    profilov</a:t>
            </a:r>
            <a:r>
              <a:rPr lang="sk-SK" sz="2000" dirty="0"/>
              <a:t>. Používa sa na plochy </a:t>
            </a:r>
            <a:endParaRPr lang="sk-SK" sz="2000" dirty="0" smtClean="0"/>
          </a:p>
          <a:p>
            <a:pPr marL="0" indent="0">
              <a:buNone/>
            </a:pPr>
            <a:r>
              <a:rPr lang="sk-SK" sz="2000" dirty="0" smtClean="0"/>
              <a:t>    (</a:t>
            </a:r>
            <a:r>
              <a:rPr lang="sk-SK" sz="2000" dirty="0"/>
              <a:t>okná, dvere).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9124" y="1357298"/>
            <a:ext cx="3794176" cy="507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6035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r>
              <a:rPr lang="fr-FR" sz="2800" b="0" dirty="0"/>
              <a:t>Notre Dame de la Bell </a:t>
            </a:r>
            <a:r>
              <a:rPr lang="fr-FR" sz="2800" b="0" dirty="0" smtClean="0"/>
              <a:t>Verriére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5258984"/>
          </a:xfrm>
        </p:spPr>
        <p:txBody>
          <a:bodyPr/>
          <a:lstStyle/>
          <a:p>
            <a:r>
              <a:rPr lang="sk-SK" sz="2000" dirty="0" smtClean="0"/>
              <a:t>Táto </a:t>
            </a:r>
            <a:r>
              <a:rPr lang="sk-SK" sz="2000" dirty="0"/>
              <a:t>gotická </a:t>
            </a:r>
            <a:r>
              <a:rPr lang="sk-SK" sz="2000" dirty="0" smtClean="0"/>
              <a:t>katedrála je považovaná </a:t>
            </a:r>
            <a:r>
              <a:rPr lang="sk-SK" sz="2000" dirty="0"/>
              <a:t>za klenot gotického </a:t>
            </a:r>
            <a:r>
              <a:rPr lang="sk-SK" sz="2000" dirty="0" smtClean="0"/>
              <a:t>staviteľstva. Je preslávená aj </a:t>
            </a:r>
            <a:r>
              <a:rPr lang="sk-SK" sz="2000" dirty="0"/>
              <a:t>pestrými </a:t>
            </a:r>
            <a:r>
              <a:rPr lang="sk-SK" sz="2000" dirty="0" smtClean="0"/>
              <a:t>sklenenými oknami </a:t>
            </a:r>
            <a:r>
              <a:rPr lang="sk-SK" sz="2000" dirty="0"/>
              <a:t>- </a:t>
            </a:r>
            <a:r>
              <a:rPr lang="sk-SK" sz="2000" dirty="0" smtClean="0"/>
              <a:t>vitrážami</a:t>
            </a:r>
            <a:r>
              <a:rPr lang="sk-SK" sz="2000" dirty="0"/>
              <a:t>. V katedrále je cca 176 </a:t>
            </a:r>
            <a:r>
              <a:rPr lang="sk-SK" sz="2000" dirty="0" smtClean="0"/>
              <a:t>okien </a:t>
            </a:r>
            <a:r>
              <a:rPr lang="sk-SK" sz="2000" dirty="0"/>
              <a:t>o </a:t>
            </a:r>
            <a:r>
              <a:rPr lang="sk-SK" sz="2000" dirty="0" smtClean="0"/>
              <a:t>celkovej ploche </a:t>
            </a:r>
            <a:r>
              <a:rPr lang="sk-SK" sz="2000" dirty="0"/>
              <a:t>2000 </a:t>
            </a:r>
            <a:r>
              <a:rPr lang="sk-SK" sz="2000" dirty="0" smtClean="0"/>
              <a:t>metrov štvorcových. Prevažná väčšina okien </a:t>
            </a:r>
            <a:r>
              <a:rPr lang="sk-SK" sz="2000" dirty="0"/>
              <a:t>je </a:t>
            </a:r>
            <a:r>
              <a:rPr lang="sk-SK" sz="2000" dirty="0" smtClean="0"/>
              <a:t>pôvodná.</a:t>
            </a:r>
            <a:endParaRPr lang="sk-SK" sz="20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8610" y="2852936"/>
            <a:ext cx="5660101" cy="3749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061244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08720"/>
            <a:ext cx="7239000" cy="5547016"/>
          </a:xfrm>
        </p:spPr>
        <p:txBody>
          <a:bodyPr/>
          <a:lstStyle/>
          <a:p>
            <a:r>
              <a:rPr lang="sk-SK" sz="2000" dirty="0" smtClean="0"/>
              <a:t>Skutočným </a:t>
            </a:r>
            <a:r>
              <a:rPr lang="sk-SK" sz="2000" dirty="0"/>
              <a:t>klenotom medzi nimi je okno </a:t>
            </a:r>
            <a:r>
              <a:rPr lang="sk-SK" sz="2000" dirty="0" smtClean="0"/>
              <a:t>prechádzajúce </a:t>
            </a:r>
            <a:r>
              <a:rPr lang="sk-SK" sz="2000" dirty="0"/>
              <a:t>z 12. storočia, ktoré sa preslávilo pod názvom </a:t>
            </a:r>
            <a:r>
              <a:rPr lang="sk-SK" sz="2000" dirty="0" err="1"/>
              <a:t>Notre-Dame-de-la-Belle-Verriére</a:t>
            </a:r>
            <a:r>
              <a:rPr lang="sk-SK" sz="2000" dirty="0"/>
              <a:t>.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132856"/>
            <a:ext cx="6361345" cy="4214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55659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>Dóm Sv. </a:t>
            </a:r>
            <a:r>
              <a:rPr lang="sk-SK" dirty="0" err="1" smtClean="0"/>
              <a:t>alžbety</a:t>
            </a:r>
            <a:endParaRPr lang="sk-SK" dirty="0"/>
          </a:p>
        </p:txBody>
      </p:sp>
      <p:pic>
        <p:nvPicPr>
          <p:cNvPr id="5" name="Obrázok 4" descr="http://fotky.sme.sk/foto/236225/dom-svatej-alzbety?type=v&amp;x=650&amp;y=47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71546"/>
            <a:ext cx="5760720" cy="421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Zástupný symbol obsahu 6" descr="http://www.kosice.sk/includes/docuStore_getById.asp?id=12298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901825"/>
            <a:ext cx="2519389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53601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Práca reštaurátora</a:t>
            </a:r>
            <a:endParaRPr lang="sk-SK" dirty="0"/>
          </a:p>
        </p:txBody>
      </p:sp>
      <p:pic>
        <p:nvPicPr>
          <p:cNvPr id="4" name="Zástupný symbol obsahu 3" descr="http://img.topky.sk/big/30515.jpg/okno-kostol-vitraz-dom-sv--alzbety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500174"/>
            <a:ext cx="3455798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Nádherné vitráže vynikli po obnove v plnej kráse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3116"/>
            <a:ext cx="471490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14612" y="428604"/>
            <a:ext cx="6293102" cy="1263076"/>
          </a:xfrm>
        </p:spPr>
        <p:txBody>
          <a:bodyPr/>
          <a:lstStyle/>
          <a:p>
            <a:pPr algn="ctr"/>
            <a:r>
              <a:rPr lang="sk-SK" dirty="0" smtClean="0"/>
              <a:t>Chrám Sv. Víta V PRAHE</a:t>
            </a: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7" y="4014966"/>
            <a:ext cx="3999388" cy="2661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0"/>
            <a:ext cx="2843808" cy="4090826"/>
          </a:xfrm>
        </p:spPr>
      </p:pic>
      <p:pic>
        <p:nvPicPr>
          <p:cNvPr id="7" name="Obrázok 6" descr="http://www.stopin-praha.cz/images/articles/Chramsvatehovita-Prah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714488"/>
            <a:ext cx="514353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9720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Katedrála sv. Víta- vitráž </a:t>
            </a:r>
            <a:r>
              <a:rPr lang="sk-SK" dirty="0" err="1" smtClean="0"/>
              <a:t>Maxa</a:t>
            </a:r>
            <a:r>
              <a:rPr lang="sk-SK" dirty="0" smtClean="0"/>
              <a:t> </a:t>
            </a:r>
            <a:r>
              <a:rPr lang="sk-SK" dirty="0" err="1" smtClean="0"/>
              <a:t>šVABINSKéHO</a:t>
            </a:r>
            <a:endParaRPr lang="sk-SK" dirty="0"/>
          </a:p>
        </p:txBody>
      </p:sp>
      <p:pic>
        <p:nvPicPr>
          <p:cNvPr id="4" name="Zástupný symbol obsahu 3" descr="C:\Users\pc\Desktop\c7e864967f_85127143_o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17027"/>
            <a:ext cx="7239000" cy="483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xusný">
  <a:themeElements>
    <a:clrScheme name="Luxusn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Luxusn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uxusn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1124</TotalTime>
  <Words>214</Words>
  <Application>Microsoft Office PowerPoint</Application>
  <PresentationFormat>Prezentácia na obrazovke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Luxusný</vt:lpstr>
      <vt:lpstr>Snímka 1</vt:lpstr>
      <vt:lpstr>Čo to vlastne je ? </vt:lpstr>
      <vt:lpstr>Klasická virtáž</vt:lpstr>
      <vt:lpstr>Notre Dame de la Bell Verriére</vt:lpstr>
      <vt:lpstr>Snímka 5</vt:lpstr>
      <vt:lpstr>Dóm Sv. alžbety</vt:lpstr>
      <vt:lpstr>Práca reštaurátora</vt:lpstr>
      <vt:lpstr>Chrám Sv. Víta V PRAHE</vt:lpstr>
      <vt:lpstr>Katedrála sv. Víta- vitráž Maxa šVABINSKéHO</vt:lpstr>
      <vt:lpstr>Alfonz Mucha - vitráže</vt:lpstr>
      <vt:lpstr>Vitráž lámp</vt:lpstr>
      <vt:lpstr>Rôzne vitráže</vt:lpstr>
      <vt:lpstr>Šperky</vt:lpstr>
      <vt:lpstr>Americká vitráž</vt:lpstr>
      <vt:lpstr>Zdroje</vt:lpstr>
      <vt:lpstr>Snímka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Andrea</dc:creator>
  <cp:lastModifiedBy>own servis</cp:lastModifiedBy>
  <cp:revision>27</cp:revision>
  <dcterms:created xsi:type="dcterms:W3CDTF">2013-04-12T18:31:25Z</dcterms:created>
  <dcterms:modified xsi:type="dcterms:W3CDTF">2021-12-22T17:11:15Z</dcterms:modified>
</cp:coreProperties>
</file>