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3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1" autoAdjust="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615-ED66-47D2-B109-B211CB8B736B}" type="datetimeFigureOut">
              <a:rPr lang="sk-SK" smtClean="0"/>
              <a:pPr/>
              <a:t>13. 2. 2014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C415-4CC8-48BB-A789-49B3EC7382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615-ED66-47D2-B109-B211CB8B736B}" type="datetimeFigureOut">
              <a:rPr lang="sk-SK" smtClean="0"/>
              <a:pPr/>
              <a:t>13. 2. 2014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C415-4CC8-48BB-A789-49B3EC7382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615-ED66-47D2-B109-B211CB8B736B}" type="datetimeFigureOut">
              <a:rPr lang="sk-SK" smtClean="0"/>
              <a:pPr/>
              <a:t>13. 2. 2014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C415-4CC8-48BB-A789-49B3EC7382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615-ED66-47D2-B109-B211CB8B736B}" type="datetimeFigureOut">
              <a:rPr lang="sk-SK" smtClean="0"/>
              <a:pPr/>
              <a:t>13. 2. 2014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C415-4CC8-48BB-A789-49B3EC7382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615-ED66-47D2-B109-B211CB8B736B}" type="datetimeFigureOut">
              <a:rPr lang="sk-SK" smtClean="0"/>
              <a:pPr/>
              <a:t>13. 2. 2014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C415-4CC8-48BB-A789-49B3EC7382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615-ED66-47D2-B109-B211CB8B736B}" type="datetimeFigureOut">
              <a:rPr lang="sk-SK" smtClean="0"/>
              <a:pPr/>
              <a:t>13. 2. 2014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C415-4CC8-48BB-A789-49B3EC7382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615-ED66-47D2-B109-B211CB8B736B}" type="datetimeFigureOut">
              <a:rPr lang="sk-SK" smtClean="0"/>
              <a:pPr/>
              <a:t>13. 2. 2014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C415-4CC8-48BB-A789-49B3EC7382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615-ED66-47D2-B109-B211CB8B736B}" type="datetimeFigureOut">
              <a:rPr lang="sk-SK" smtClean="0"/>
              <a:pPr/>
              <a:t>13. 2. 2014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C415-4CC8-48BB-A789-49B3EC7382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615-ED66-47D2-B109-B211CB8B736B}" type="datetimeFigureOut">
              <a:rPr lang="sk-SK" smtClean="0"/>
              <a:pPr/>
              <a:t>13. 2. 2014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C415-4CC8-48BB-A789-49B3EC7382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615-ED66-47D2-B109-B211CB8B736B}" type="datetimeFigureOut">
              <a:rPr lang="sk-SK" smtClean="0"/>
              <a:pPr/>
              <a:t>13. 2. 2014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C415-4CC8-48BB-A789-49B3EC7382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615-ED66-47D2-B109-B211CB8B736B}" type="datetimeFigureOut">
              <a:rPr lang="sk-SK" smtClean="0"/>
              <a:pPr/>
              <a:t>13. 2. 2014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C415-4CC8-48BB-A789-49B3EC7382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98615-ED66-47D2-B109-B211CB8B736B}" type="datetimeFigureOut">
              <a:rPr lang="sk-SK" smtClean="0"/>
              <a:pPr/>
              <a:t>13. 2. 2014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AC415-4CC8-48BB-A789-49B3EC73827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zchoroby.sk/media/bezchoroby/pitna-v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7999"/>
          </a:xfrm>
          <a:prstGeom prst="rect">
            <a:avLst/>
          </a:prstGeom>
          <a:noFill/>
        </p:spPr>
      </p:pic>
      <p:sp>
        <p:nvSpPr>
          <p:cNvPr id="7" name="Obdĺžnik 6"/>
          <p:cNvSpPr/>
          <p:nvPr/>
        </p:nvSpPr>
        <p:spPr>
          <a:xfrm>
            <a:off x="323528" y="1556792"/>
            <a:ext cx="842493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8800" dirty="0" smtClean="0">
                <a:solidFill>
                  <a:schemeClr val="bg1"/>
                </a:solidFill>
              </a:rPr>
              <a:t> </a:t>
            </a:r>
            <a:r>
              <a:rPr lang="sk-SK" sz="13800" dirty="0" smtClean="0">
                <a:solidFill>
                  <a:schemeClr val="bg1"/>
                </a:solidFill>
              </a:rPr>
              <a:t>Sviatosti</a:t>
            </a:r>
            <a:r>
              <a:rPr lang="sk-SK" sz="8800" dirty="0" smtClean="0">
                <a:solidFill>
                  <a:schemeClr val="bg1"/>
                </a:solidFill>
              </a:rPr>
              <a:t> </a:t>
            </a:r>
            <a:endParaRPr lang="sk-SK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zchoroby.sk/media/bezchoroby/pitna-v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1" cy="6857999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0" y="1"/>
            <a:ext cx="9144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 </a:t>
            </a:r>
            <a:r>
              <a:rPr lang="sk-SK" sz="2400" b="1" dirty="0" smtClean="0">
                <a:solidFill>
                  <a:schemeClr val="bg1"/>
                </a:solidFill>
              </a:rPr>
              <a:t>Sú ustanovené Kristom a zverené Cirkvi.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 Sú viditeľne znaky neviditeľnej Božej milosti.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 Udeľuje sa nám nimi Božia pomoc a Boží život. 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 Viditeľné obrady, ktorými sa sviatosti slávia,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 naznačujú a spôsobujú milosti.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 Sviatosti prinášajú ovocie v tých, ktorí ich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 prijímajú s potrebnými dispozíciami. 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 Sviatosti  potrebujeme na získavanie milostí, 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aby sme boli  ospravedlnení, premenení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 a aby sme sa skrze Ježiša stali tými,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 ktorí sú ako On : Božími deťmi v slobode a sláve. 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 Sviatosti nie sú nejaké magické úkony . 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 Sviatosť môžu účinkovať len vtedy, ak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ju chápeme a prijímame s vierou.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 Sviatosti  nie len predpokladajú vieru,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 ale ju aj posilňujú a vyjadrujú.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Sviatosti  zostávajú v človeku zachované 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navždy, nemôžu sa opakovať</a:t>
            </a:r>
            <a:r>
              <a:rPr lang="sk-SK" sz="2400" b="1" dirty="0">
                <a:solidFill>
                  <a:schemeClr val="bg1"/>
                </a:solidFill>
              </a:rPr>
              <a:t>.</a:t>
            </a:r>
            <a:endParaRPr lang="sk-SK" sz="2400" b="1" dirty="0" smtClean="0">
              <a:solidFill>
                <a:schemeClr val="bg1"/>
              </a:solidFill>
            </a:endParaRPr>
          </a:p>
          <a:p>
            <a:pPr algn="ctr"/>
            <a:endParaRPr lang="sk-SK" sz="2400" dirty="0" smtClean="0">
              <a:solidFill>
                <a:schemeClr val="bg1"/>
              </a:solidFill>
            </a:endParaRPr>
          </a:p>
          <a:p>
            <a:endParaRPr lang="sk-SK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zchoroby.sk/media/bezchoroby/pitna-v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9144001" cy="6857999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395536" y="332656"/>
            <a:ext cx="813690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>
                <a:solidFill>
                  <a:schemeClr val="bg1"/>
                </a:solidFill>
                <a:latin typeface="Calibri (Text)"/>
              </a:rPr>
              <a:t>Kristus zanechal Cirkvi 7 sviatostí: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  <a:latin typeface="Calibri (Text)"/>
              </a:rPr>
              <a:t>                 </a:t>
            </a:r>
          </a:p>
          <a:p>
            <a:pPr algn="ctr"/>
            <a:r>
              <a:rPr lang="sk-SK" sz="2400" b="1" dirty="0">
                <a:solidFill>
                  <a:schemeClr val="bg1"/>
                </a:solidFill>
                <a:latin typeface="Calibri (Text)"/>
              </a:rPr>
              <a:t> </a:t>
            </a:r>
            <a:r>
              <a:rPr lang="sk-SK" sz="2400" b="1" dirty="0" smtClean="0">
                <a:solidFill>
                  <a:schemeClr val="bg1"/>
                </a:solidFill>
                <a:latin typeface="Calibri (Text)"/>
              </a:rPr>
              <a:t>                Sviatosť krstu</a:t>
            </a:r>
          </a:p>
          <a:p>
            <a:pPr algn="ctr"/>
            <a:r>
              <a:rPr lang="sk-SK" sz="2400" b="1" dirty="0" smtClean="0">
                <a:solidFill>
                  <a:srgbClr val="CC0000"/>
                </a:solidFill>
                <a:latin typeface="Calibri (Text)"/>
              </a:rPr>
              <a:t>                     </a:t>
            </a:r>
            <a:r>
              <a:rPr lang="sk-SK" sz="2400" b="1" dirty="0" smtClean="0">
                <a:solidFill>
                  <a:schemeClr val="bg1"/>
                </a:solidFill>
                <a:latin typeface="Calibri (Text)"/>
              </a:rPr>
              <a:t>Sviatosť Oltárna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  <a:latin typeface="Calibri (Text)"/>
              </a:rPr>
              <a:t>                           Sviatosť birmovania</a:t>
            </a:r>
          </a:p>
          <a:p>
            <a:pPr algn="ctr"/>
            <a:r>
              <a:rPr lang="sk-SK" sz="2400" b="1" dirty="0" smtClean="0">
                <a:solidFill>
                  <a:srgbClr val="CC0000"/>
                </a:solidFill>
                <a:latin typeface="Calibri (Text)"/>
              </a:rPr>
              <a:t>                         </a:t>
            </a:r>
            <a:r>
              <a:rPr lang="sk-SK" sz="2400" b="1" dirty="0" smtClean="0">
                <a:solidFill>
                  <a:schemeClr val="bg1"/>
                </a:solidFill>
                <a:latin typeface="Calibri (Text)"/>
              </a:rPr>
              <a:t>Sviatosť zmierenia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  <a:latin typeface="Calibri (Text)"/>
              </a:rPr>
              <a:t>                                         Sviatosť pomazania chorých</a:t>
            </a:r>
          </a:p>
          <a:p>
            <a:pPr algn="ctr"/>
            <a:r>
              <a:rPr lang="sk-SK" sz="2400" b="1" dirty="0" smtClean="0">
                <a:solidFill>
                  <a:srgbClr val="CC0000"/>
                </a:solidFill>
                <a:latin typeface="Calibri (Text)"/>
              </a:rPr>
              <a:t>                       </a:t>
            </a:r>
            <a:r>
              <a:rPr lang="sk-SK" sz="2400" b="1" dirty="0" smtClean="0">
                <a:solidFill>
                  <a:schemeClr val="bg1"/>
                </a:solidFill>
                <a:latin typeface="Calibri (Text)"/>
              </a:rPr>
              <a:t>Sviatosť kňazstva</a:t>
            </a:r>
          </a:p>
          <a:p>
            <a:pPr algn="ctr"/>
            <a:r>
              <a:rPr lang="sk-SK" sz="2400" b="1" dirty="0" smtClean="0">
                <a:solidFill>
                  <a:schemeClr val="bg1"/>
                </a:solidFill>
                <a:latin typeface="Calibri (Text)"/>
              </a:rPr>
              <a:t>                           Sviatosť manželstva</a:t>
            </a:r>
          </a:p>
          <a:p>
            <a:endParaRPr lang="sk-SK" sz="2400" b="1" dirty="0" smtClean="0">
              <a:solidFill>
                <a:schemeClr val="bg1"/>
              </a:solidFill>
              <a:latin typeface="Calibri (Text)"/>
            </a:endParaRPr>
          </a:p>
          <a:p>
            <a:endParaRPr lang="sk-SK" sz="2400" b="1" dirty="0">
              <a:solidFill>
                <a:schemeClr val="bg1"/>
              </a:solidFill>
              <a:latin typeface="Calibri (Text)"/>
            </a:endParaRPr>
          </a:p>
          <a:p>
            <a:endParaRPr lang="sk-SK" sz="2400" b="1" dirty="0" smtClean="0">
              <a:solidFill>
                <a:schemeClr val="bg1"/>
              </a:solidFill>
              <a:latin typeface="Calibri (Text)"/>
            </a:endParaRPr>
          </a:p>
          <a:p>
            <a:endParaRPr lang="sk-SK" sz="2400" b="1" dirty="0">
              <a:solidFill>
                <a:schemeClr val="bg1"/>
              </a:solidFill>
              <a:latin typeface="Calibri (Text)"/>
            </a:endParaRPr>
          </a:p>
          <a:p>
            <a:r>
              <a:rPr lang="sk-SK" sz="2400" b="1" dirty="0" smtClean="0">
                <a:solidFill>
                  <a:schemeClr val="bg1"/>
                </a:solidFill>
                <a:latin typeface="Calibri (Text)"/>
              </a:rPr>
              <a:t>Iba </a:t>
            </a:r>
            <a:r>
              <a:rPr lang="sk-SK" sz="2400" b="1" dirty="0">
                <a:solidFill>
                  <a:schemeClr val="bg1"/>
                </a:solidFill>
                <a:latin typeface="Calibri (Text)"/>
              </a:rPr>
              <a:t>raz sa prijíma krst, birmovanie, manželstvo, posvätná vysviacka. Sviatosť pomazania chorých, eucharistia a sviatosť pokánia sa prijímajú opakovane.</a:t>
            </a:r>
            <a:endParaRPr lang="sk-SK" sz="2400" b="1" dirty="0" smtClean="0">
              <a:solidFill>
                <a:schemeClr val="bg1"/>
              </a:solidFill>
              <a:latin typeface="Calibri (Text)"/>
            </a:endParaRP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zchoroby.sk/media/bezchoroby/pitna-v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1" cy="6857999"/>
          </a:xfrm>
          <a:prstGeom prst="rect">
            <a:avLst/>
          </a:prstGeom>
          <a:noFill/>
        </p:spPr>
      </p:pic>
      <p:sp>
        <p:nvSpPr>
          <p:cNvPr id="15" name="Stuha zahnutá nahor 14"/>
          <p:cNvSpPr/>
          <p:nvPr/>
        </p:nvSpPr>
        <p:spPr>
          <a:xfrm>
            <a:off x="2051720" y="188640"/>
            <a:ext cx="4176464" cy="1800200"/>
          </a:xfrm>
          <a:prstGeom prst="ellipseRibbon2">
            <a:avLst>
              <a:gd name="adj1" fmla="val 25000"/>
              <a:gd name="adj2" fmla="val 50000"/>
              <a:gd name="adj3" fmla="val 14024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3200" b="1" i="1" dirty="0" smtClean="0"/>
              <a:t>Rozdelenie sviatostí</a:t>
            </a:r>
            <a:endParaRPr lang="sk-SK" sz="3200" b="1" i="1" dirty="0"/>
          </a:p>
        </p:txBody>
      </p:sp>
      <p:sp>
        <p:nvSpPr>
          <p:cNvPr id="21" name="Vývojový diagram: alternatívny proces 20"/>
          <p:cNvSpPr/>
          <p:nvPr/>
        </p:nvSpPr>
        <p:spPr>
          <a:xfrm>
            <a:off x="827584" y="2492896"/>
            <a:ext cx="1800000" cy="1332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Sviatosti iniciácie </a:t>
            </a:r>
            <a:endParaRPr lang="sk-SK" b="1" dirty="0"/>
          </a:p>
        </p:txBody>
      </p:sp>
      <p:sp>
        <p:nvSpPr>
          <p:cNvPr id="22" name="Vývojový diagram: alternatívny proces 21"/>
          <p:cNvSpPr/>
          <p:nvPr/>
        </p:nvSpPr>
        <p:spPr>
          <a:xfrm>
            <a:off x="3995936" y="2492896"/>
            <a:ext cx="1800000" cy="1332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Sv</a:t>
            </a:r>
            <a:r>
              <a:rPr lang="sk-SK" b="1" dirty="0" smtClean="0">
                <a:solidFill>
                  <a:schemeClr val="bg1"/>
                </a:solidFill>
              </a:rPr>
              <a:t>iato</a:t>
            </a:r>
            <a:r>
              <a:rPr lang="sk-SK" b="1" dirty="0" smtClean="0"/>
              <a:t>sti uzdravenia</a:t>
            </a:r>
            <a:endParaRPr lang="sk-SK" b="1" dirty="0"/>
          </a:p>
        </p:txBody>
      </p:sp>
      <p:sp>
        <p:nvSpPr>
          <p:cNvPr id="23" name="Vývojový diagram: alternatívny proces 22"/>
          <p:cNvSpPr/>
          <p:nvPr/>
        </p:nvSpPr>
        <p:spPr>
          <a:xfrm>
            <a:off x="6948264" y="2492896"/>
            <a:ext cx="1800000" cy="1332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Sviatosti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služby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spoločenstvu</a:t>
            </a:r>
          </a:p>
        </p:txBody>
      </p:sp>
      <p:sp>
        <p:nvSpPr>
          <p:cNvPr id="24" name="Vývojový diagram: alternatívny proces 23"/>
          <p:cNvSpPr/>
          <p:nvPr/>
        </p:nvSpPr>
        <p:spPr>
          <a:xfrm>
            <a:off x="0" y="4725144"/>
            <a:ext cx="1116000" cy="1152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Sviatosť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krstu</a:t>
            </a:r>
          </a:p>
        </p:txBody>
      </p:sp>
      <p:sp>
        <p:nvSpPr>
          <p:cNvPr id="25" name="Vývojový diagram: alternatívny proces 24"/>
          <p:cNvSpPr/>
          <p:nvPr/>
        </p:nvSpPr>
        <p:spPr>
          <a:xfrm>
            <a:off x="1115616" y="4725144"/>
            <a:ext cx="1188000" cy="1152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Sviatosť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Oltárna</a:t>
            </a:r>
          </a:p>
        </p:txBody>
      </p:sp>
      <p:sp>
        <p:nvSpPr>
          <p:cNvPr id="26" name="Vývojový diagram: alternatívny proces 25"/>
          <p:cNvSpPr/>
          <p:nvPr/>
        </p:nvSpPr>
        <p:spPr>
          <a:xfrm>
            <a:off x="2339752" y="4725144"/>
            <a:ext cx="1476000" cy="1152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Sviatosť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birmovania</a:t>
            </a:r>
          </a:p>
        </p:txBody>
      </p:sp>
      <p:sp>
        <p:nvSpPr>
          <p:cNvPr id="27" name="Vývojový diagram: alternatívny proces 26"/>
          <p:cNvSpPr/>
          <p:nvPr/>
        </p:nvSpPr>
        <p:spPr>
          <a:xfrm>
            <a:off x="3852064" y="4725144"/>
            <a:ext cx="1296000" cy="1152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Sviatosť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zmierenia</a:t>
            </a:r>
          </a:p>
        </p:txBody>
      </p:sp>
      <p:sp>
        <p:nvSpPr>
          <p:cNvPr id="28" name="Vývojový diagram: alternatívny proces 27"/>
          <p:cNvSpPr/>
          <p:nvPr/>
        </p:nvSpPr>
        <p:spPr>
          <a:xfrm>
            <a:off x="5148064" y="4725144"/>
            <a:ext cx="1440000" cy="1152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Sviatosť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pomazania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chorých</a:t>
            </a:r>
          </a:p>
        </p:txBody>
      </p:sp>
      <p:sp>
        <p:nvSpPr>
          <p:cNvPr id="29" name="Vývojový diagram: alternatívny proces 28"/>
          <p:cNvSpPr/>
          <p:nvPr/>
        </p:nvSpPr>
        <p:spPr>
          <a:xfrm>
            <a:off x="6588224" y="4725144"/>
            <a:ext cx="1224000" cy="1152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Sviatosť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kňazstva</a:t>
            </a:r>
          </a:p>
        </p:txBody>
      </p:sp>
      <p:sp>
        <p:nvSpPr>
          <p:cNvPr id="30" name="Vývojový diagram: alternatívny proces 29"/>
          <p:cNvSpPr/>
          <p:nvPr/>
        </p:nvSpPr>
        <p:spPr>
          <a:xfrm>
            <a:off x="7812360" y="4725144"/>
            <a:ext cx="1331640" cy="1152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Sviatosť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17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 (Text)"/>
              </a:rPr>
              <a:t>manžel-stva</a:t>
            </a:r>
            <a:endParaRPr kumimoji="0" lang="sk-SK" sz="17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 (Text)"/>
            </a:endParaRPr>
          </a:p>
        </p:txBody>
      </p:sp>
      <p:sp>
        <p:nvSpPr>
          <p:cNvPr id="35" name="Šípka doprava 34"/>
          <p:cNvSpPr/>
          <p:nvPr/>
        </p:nvSpPr>
        <p:spPr>
          <a:xfrm rot="5400000">
            <a:off x="1511660" y="3969060"/>
            <a:ext cx="576064" cy="5040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Šípka doprava 35"/>
          <p:cNvSpPr/>
          <p:nvPr/>
        </p:nvSpPr>
        <p:spPr>
          <a:xfrm rot="5400000">
            <a:off x="431540" y="3969060"/>
            <a:ext cx="576064" cy="5040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Šípka doprava 36"/>
          <p:cNvSpPr/>
          <p:nvPr/>
        </p:nvSpPr>
        <p:spPr>
          <a:xfrm rot="5400000">
            <a:off x="2591780" y="3969060"/>
            <a:ext cx="576064" cy="5040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Šípka doprava 37"/>
          <p:cNvSpPr/>
          <p:nvPr/>
        </p:nvSpPr>
        <p:spPr>
          <a:xfrm rot="5400000">
            <a:off x="4103948" y="3969060"/>
            <a:ext cx="576064" cy="5040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Šípka doprava 38"/>
          <p:cNvSpPr/>
          <p:nvPr/>
        </p:nvSpPr>
        <p:spPr>
          <a:xfrm rot="5400000">
            <a:off x="5256076" y="3969060"/>
            <a:ext cx="576064" cy="5040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Šípka doprava 39"/>
          <p:cNvSpPr/>
          <p:nvPr/>
        </p:nvSpPr>
        <p:spPr>
          <a:xfrm rot="5400000">
            <a:off x="7056276" y="3969060"/>
            <a:ext cx="576064" cy="5040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Šípka doprava 40"/>
          <p:cNvSpPr/>
          <p:nvPr/>
        </p:nvSpPr>
        <p:spPr>
          <a:xfrm rot="5400000">
            <a:off x="8064388" y="3969060"/>
            <a:ext cx="576064" cy="5040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45" name="Rovná spojnica 44"/>
          <p:cNvCxnSpPr/>
          <p:nvPr/>
        </p:nvCxnSpPr>
        <p:spPr>
          <a:xfrm>
            <a:off x="4139952" y="1556792"/>
            <a:ext cx="0" cy="7920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Rovná spojnica 50"/>
          <p:cNvCxnSpPr/>
          <p:nvPr/>
        </p:nvCxnSpPr>
        <p:spPr>
          <a:xfrm>
            <a:off x="1763688" y="2348880"/>
            <a:ext cx="547260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Rovná spojnica 71"/>
          <p:cNvCxnSpPr/>
          <p:nvPr/>
        </p:nvCxnSpPr>
        <p:spPr>
          <a:xfrm>
            <a:off x="7236296" y="2348880"/>
            <a:ext cx="0" cy="1440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5" name="Rovná spojnica 94"/>
          <p:cNvCxnSpPr/>
          <p:nvPr/>
        </p:nvCxnSpPr>
        <p:spPr>
          <a:xfrm>
            <a:off x="4860032" y="2348880"/>
            <a:ext cx="0" cy="1440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6" name="Rovná spojnica 95"/>
          <p:cNvCxnSpPr/>
          <p:nvPr/>
        </p:nvCxnSpPr>
        <p:spPr>
          <a:xfrm>
            <a:off x="1763688" y="2348880"/>
            <a:ext cx="0" cy="1440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zchoroby.sk/media/bezchoroby/pitna-v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395536" y="476672"/>
            <a:ext cx="78488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u="sng" dirty="0">
                <a:solidFill>
                  <a:schemeClr val="bg1"/>
                </a:solidFill>
              </a:rPr>
              <a:t>P</a:t>
            </a:r>
            <a:r>
              <a:rPr lang="sk-SK" u="sng" dirty="0" smtClean="0">
                <a:solidFill>
                  <a:schemeClr val="bg1"/>
                </a:solidFill>
              </a:rPr>
              <a:t>oznámky:  </a:t>
            </a:r>
          </a:p>
          <a:p>
            <a:r>
              <a:rPr lang="sk-SK" u="sng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>
                <a:solidFill>
                  <a:schemeClr val="bg1"/>
                </a:solidFill>
              </a:rPr>
              <a:t> Sú ustanovené Kristom a zverené Cirkvi.</a:t>
            </a:r>
          </a:p>
          <a:p>
            <a:pPr>
              <a:buFont typeface="Arial" pitchFamily="34" charset="0"/>
              <a:buChar char="•"/>
            </a:pPr>
            <a:endParaRPr lang="sk-SK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b="1" dirty="0" smtClean="0">
                <a:solidFill>
                  <a:schemeClr val="bg1"/>
                </a:solidFill>
              </a:rPr>
              <a:t> Sú viditeľne znaky neviditeľnej Božej milosti.</a:t>
            </a:r>
          </a:p>
          <a:p>
            <a:r>
              <a:rPr lang="sk-SK" b="1" dirty="0" smtClean="0">
                <a:solidFill>
                  <a:schemeClr val="bg1"/>
                </a:solidFill>
                <a:latin typeface="Calibri (Text)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>
                <a:solidFill>
                  <a:schemeClr val="bg1"/>
                </a:solidFill>
                <a:latin typeface="Calibri (Text)"/>
              </a:rPr>
              <a:t> Kristus zanechal Cirkvi 7 sviatostí:</a:t>
            </a:r>
          </a:p>
          <a:p>
            <a:pPr algn="ctr"/>
            <a:r>
              <a:rPr lang="sk-SK" b="1" dirty="0" smtClean="0">
                <a:solidFill>
                  <a:schemeClr val="bg1"/>
                </a:solidFill>
                <a:latin typeface="Calibri (Text)"/>
              </a:rPr>
              <a:t>                 Sviatosť krstu</a:t>
            </a:r>
          </a:p>
          <a:p>
            <a:pPr algn="ctr"/>
            <a:r>
              <a:rPr lang="sk-SK" b="1" dirty="0" smtClean="0">
                <a:solidFill>
                  <a:srgbClr val="CC0000"/>
                </a:solidFill>
                <a:latin typeface="Calibri (Text)"/>
              </a:rPr>
              <a:t>                     </a:t>
            </a:r>
            <a:r>
              <a:rPr lang="sk-SK" b="1" dirty="0" smtClean="0">
                <a:solidFill>
                  <a:schemeClr val="bg1"/>
                </a:solidFill>
                <a:latin typeface="Calibri (Text)"/>
              </a:rPr>
              <a:t>Sviatosť Oltárna</a:t>
            </a:r>
          </a:p>
          <a:p>
            <a:pPr algn="ctr"/>
            <a:r>
              <a:rPr lang="sk-SK" b="1" dirty="0" smtClean="0">
                <a:solidFill>
                  <a:schemeClr val="bg1"/>
                </a:solidFill>
                <a:latin typeface="Calibri (Text)"/>
              </a:rPr>
              <a:t>                           Sviatosť birmovania</a:t>
            </a:r>
          </a:p>
          <a:p>
            <a:pPr algn="ctr"/>
            <a:r>
              <a:rPr lang="sk-SK" b="1" dirty="0" smtClean="0">
                <a:solidFill>
                  <a:srgbClr val="CC0000"/>
                </a:solidFill>
                <a:latin typeface="Calibri (Text)"/>
              </a:rPr>
              <a:t>                         </a:t>
            </a:r>
            <a:r>
              <a:rPr lang="sk-SK" b="1" dirty="0" smtClean="0">
                <a:solidFill>
                  <a:schemeClr val="bg1"/>
                </a:solidFill>
                <a:latin typeface="Calibri (Text)"/>
              </a:rPr>
              <a:t>Sviatosť zmierenia</a:t>
            </a:r>
          </a:p>
          <a:p>
            <a:pPr algn="ctr"/>
            <a:r>
              <a:rPr lang="sk-SK" b="1" dirty="0" smtClean="0">
                <a:solidFill>
                  <a:schemeClr val="bg1"/>
                </a:solidFill>
                <a:latin typeface="Calibri (Text)"/>
              </a:rPr>
              <a:t>                                          Sviatosť pomazania chorých</a:t>
            </a:r>
          </a:p>
          <a:p>
            <a:pPr algn="ctr"/>
            <a:r>
              <a:rPr lang="sk-SK" b="1" dirty="0" smtClean="0">
                <a:solidFill>
                  <a:srgbClr val="CC0000"/>
                </a:solidFill>
                <a:latin typeface="Calibri (Text)"/>
              </a:rPr>
              <a:t>                        </a:t>
            </a:r>
            <a:r>
              <a:rPr lang="sk-SK" b="1" dirty="0" smtClean="0">
                <a:solidFill>
                  <a:schemeClr val="bg1"/>
                </a:solidFill>
                <a:latin typeface="Calibri (Text)"/>
              </a:rPr>
              <a:t>Sviatosť kňazstva</a:t>
            </a:r>
          </a:p>
          <a:p>
            <a:pPr algn="ctr"/>
            <a:r>
              <a:rPr lang="sk-SK" b="1" dirty="0" smtClean="0">
                <a:solidFill>
                  <a:schemeClr val="bg1"/>
                </a:solidFill>
                <a:latin typeface="Calibri (Text)"/>
              </a:rPr>
              <a:t>                            Sviatosť manželstva</a:t>
            </a:r>
          </a:p>
          <a:p>
            <a:pPr algn="ctr"/>
            <a:endParaRPr lang="sk-SK" sz="4400" b="1" dirty="0" smtClean="0">
              <a:solidFill>
                <a:schemeClr val="bg1"/>
              </a:solidFill>
            </a:endParaRPr>
          </a:p>
          <a:p>
            <a:r>
              <a:rPr lang="sk-SK" sz="4400" dirty="0" smtClean="0">
                <a:solidFill>
                  <a:schemeClr val="bg1"/>
                </a:solidFill>
              </a:rPr>
              <a:t> </a:t>
            </a:r>
            <a:endParaRPr lang="sk-SK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zchoroby.sk/media/bezchoroby/pitna-v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395536" y="476672"/>
            <a:ext cx="78488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4400" dirty="0" smtClean="0"/>
          </a:p>
          <a:p>
            <a:endParaRPr lang="sk-SK" sz="4400" dirty="0"/>
          </a:p>
          <a:p>
            <a:endParaRPr lang="sk-SK" sz="4400" dirty="0" smtClean="0"/>
          </a:p>
          <a:p>
            <a:r>
              <a:rPr lang="sk-SK" sz="4400" dirty="0" smtClean="0"/>
              <a:t>          </a:t>
            </a:r>
            <a:r>
              <a:rPr lang="sk-SK" sz="4400" dirty="0" smtClean="0">
                <a:solidFill>
                  <a:schemeClr val="bg1"/>
                </a:solidFill>
              </a:rPr>
              <a:t>Ďakujem za pozornos</a:t>
            </a:r>
            <a:r>
              <a:rPr lang="sk-SK" sz="4400" dirty="0">
                <a:solidFill>
                  <a:schemeClr val="bg1"/>
                </a:solidFill>
              </a:rPr>
              <a:t>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270</Words>
  <Application>Microsoft Office PowerPoint</Application>
  <PresentationFormat>Prezentácia na obrazovke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Marian</dc:creator>
  <cp:lastModifiedBy>Dell_Vostro</cp:lastModifiedBy>
  <cp:revision>24</cp:revision>
  <dcterms:created xsi:type="dcterms:W3CDTF">2014-02-12T14:17:07Z</dcterms:created>
  <dcterms:modified xsi:type="dcterms:W3CDTF">2014-02-13T11:52:14Z</dcterms:modified>
</cp:coreProperties>
</file>