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5" r:id="rId2"/>
    <p:sldId id="282" r:id="rId3"/>
    <p:sldId id="283" r:id="rId4"/>
    <p:sldId id="284" r:id="rId5"/>
    <p:sldId id="285" r:id="rId6"/>
    <p:sldId id="286" r:id="rId7"/>
    <p:sldId id="287" r:id="rId8"/>
    <p:sldId id="288" r:id="rId9"/>
    <p:sldId id="289" r:id="rId10"/>
    <p:sldId id="290" r:id="rId11"/>
    <p:sldId id="291" r:id="rId12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96" d="100"/>
          <a:sy n="96" d="100"/>
        </p:scale>
        <p:origin x="1572" y="4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/>
              <a:t>Kliknite sem a upravte štýl predlohy podnadpisov.</a:t>
            </a:r>
            <a:endParaRPr kumimoji="0" lang="en-US"/>
          </a:p>
        </p:txBody>
      </p:sp>
      <p:sp>
        <p:nvSpPr>
          <p:cNvPr id="30" name="Zástupný symbol dátumu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11/26/2018</a:t>
            </a:fld>
            <a:endParaRPr lang="en-US"/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Zástupný symbol čísla snímky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11/26/2018</a:t>
            </a:fld>
            <a:endParaRPr lang="en-US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11/26/2018</a:t>
            </a:fld>
            <a:endParaRPr lang="en-US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11/26/2018</a:t>
            </a:fld>
            <a:endParaRPr lang="en-US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11/26/2018</a:t>
            </a:fld>
            <a:endParaRPr lang="en-US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11/26/2018</a:t>
            </a:fld>
            <a:endParaRPr lang="en-US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11/26/2018</a:t>
            </a:fld>
            <a:endParaRPr lang="en-US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11/26/2018</a:t>
            </a:fld>
            <a:endParaRPr lang="en-US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11/26/2018</a:t>
            </a:fld>
            <a:endParaRPr lang="en-US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11/26/2018</a:t>
            </a:fld>
            <a:endParaRPr lang="en-US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s jedným odstrihnutým a zaobleným roho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uhlý trojuho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11/26/2018</a:t>
            </a:fld>
            <a:endParaRPr lang="en-US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/>
              <a:t>Ak chcete pridať obrázok, kliknite na ikonu</a:t>
            </a:r>
            <a:endParaRPr kumimoji="0" lang="en-US" dirty="0"/>
          </a:p>
        </p:txBody>
      </p:sp>
      <p:sp>
        <p:nvSpPr>
          <p:cNvPr id="10" name="Voľná form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ľná form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ľná form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ľná form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nadpisu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0" name="Zástupný symbol textu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/>
              <a:t>Kliknite sem a upravte štýly predlohy textu.</a:t>
            </a:r>
          </a:p>
          <a:p>
            <a:pPr lvl="1" eaLnBrk="1" latinLnBrk="0" hangingPunct="1"/>
            <a:r>
              <a:rPr kumimoji="0" lang="sk-SK"/>
              <a:t>Druhá úroveň</a:t>
            </a:r>
          </a:p>
          <a:p>
            <a:pPr lvl="2" eaLnBrk="1" latinLnBrk="0" hangingPunct="1"/>
            <a:r>
              <a:rPr kumimoji="0" lang="sk-SK"/>
              <a:t>Tretia úroveň</a:t>
            </a:r>
          </a:p>
          <a:p>
            <a:pPr lvl="3" eaLnBrk="1" latinLnBrk="0" hangingPunct="1"/>
            <a:r>
              <a:rPr kumimoji="0" lang="sk-SK"/>
              <a:t>Štvrtá úroveň</a:t>
            </a:r>
          </a:p>
          <a:p>
            <a:pPr lvl="4" eaLnBrk="1" latinLnBrk="0" hangingPunct="1"/>
            <a:r>
              <a:rPr kumimoji="0" lang="sk-SK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11/26/2018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22" name="Zástupný symbol päty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ľná form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ľná form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jpeg"/><Relationship Id="rId7" Type="http://schemas.openxmlformats.org/officeDocument/2006/relationships/image" Target="../media/image14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Relationship Id="rId9" Type="http://schemas.openxmlformats.org/officeDocument/2006/relationships/image" Target="../media/image16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hyperlink" Target="http://www.dobraskola.com/?tx_t3blog_pi1%5bblogList%5d%5bshowUid%5d=392&amp;cHash=4534c2b27215a9a386bc5302a8dbc5d5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sk-SK" dirty="0"/>
              <a:t>EKONOMICKÝ ŽIVOT </a:t>
            </a:r>
            <a:br>
              <a:rPr lang="sk-SK" dirty="0"/>
            </a:br>
            <a:r>
              <a:rPr lang="sk-SK" dirty="0"/>
              <a:t>V SPOLOČNOSTI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3008776"/>
          </a:xfrm>
        </p:spPr>
        <p:txBody>
          <a:bodyPr>
            <a:normAutofit/>
          </a:bodyPr>
          <a:lstStyle/>
          <a:p>
            <a:pPr algn="ctr"/>
            <a:endParaRPr lang="sk-SK" dirty="0"/>
          </a:p>
          <a:p>
            <a:pPr algn="ctr"/>
            <a:r>
              <a:rPr lang="sk-SK" b="1" dirty="0"/>
              <a:t>ZÁKLADNÉ POJMY</a:t>
            </a:r>
          </a:p>
          <a:p>
            <a:pPr algn="ctr"/>
            <a:endParaRPr lang="sk-SK" b="1" dirty="0"/>
          </a:p>
          <a:p>
            <a:pPr algn="ctr"/>
            <a:r>
              <a:rPr lang="sk-SK" b="1" dirty="0" smtClean="0"/>
              <a:t>7. TRHOVÝ MECHANIZMUS</a:t>
            </a:r>
            <a:endParaRPr lang="sk-SK" b="1" dirty="0"/>
          </a:p>
          <a:p>
            <a:pPr algn="ctr"/>
            <a:endParaRPr lang="sk-SK" b="1" dirty="0"/>
          </a:p>
          <a:p>
            <a:pPr algn="ctr"/>
            <a:endParaRPr lang="sk-SK" b="1" dirty="0"/>
          </a:p>
        </p:txBody>
      </p:sp>
    </p:spTree>
    <p:extLst>
      <p:ext uri="{BB962C8B-B14F-4D97-AF65-F5344CB8AC3E}">
        <p14:creationId xmlns:p14="http://schemas.microsoft.com/office/powerpoint/2010/main" val="1732147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26103" y="1052736"/>
            <a:ext cx="8229600" cy="5760640"/>
          </a:xfrm>
        </p:spPr>
        <p:txBody>
          <a:bodyPr>
            <a:normAutofit/>
          </a:bodyPr>
          <a:lstStyle/>
          <a:p>
            <a:pPr algn="just"/>
            <a:r>
              <a:rPr lang="sk-SK" sz="2800" dirty="0" smtClean="0">
                <a:solidFill>
                  <a:srgbClr val="7030A0"/>
                </a:solidFill>
              </a:rPr>
              <a:t>Úloha 1:</a:t>
            </a:r>
          </a:p>
          <a:p>
            <a:pPr marL="0" indent="0" algn="just">
              <a:buNone/>
            </a:pPr>
            <a:r>
              <a:rPr lang="sk-SK" sz="2800" dirty="0" smtClean="0">
                <a:solidFill>
                  <a:srgbClr val="7030A0"/>
                </a:solidFill>
              </a:rPr>
              <a:t>Pozrite si obrázky a určte, aký typ trhu znázorňujú. Vyberte si z týchto možností:</a:t>
            </a:r>
          </a:p>
          <a:p>
            <a:pPr marL="0" indent="0" algn="ctr">
              <a:buNone/>
            </a:pPr>
            <a:r>
              <a:rPr lang="sk-SK" sz="2800" i="1" dirty="0" smtClean="0">
                <a:solidFill>
                  <a:srgbClr val="7030A0"/>
                </a:solidFill>
              </a:rPr>
              <a:t>+ miestny trh + finančný trh + národný trh +trh pôdy + trh práce + trh kapitálu + trh tovarov a služieb + svetový trh</a:t>
            </a:r>
            <a:endParaRPr lang="sk-SK" sz="2800" i="1" dirty="0">
              <a:solidFill>
                <a:srgbClr val="7030A0"/>
              </a:solidFill>
            </a:endParaRPr>
          </a:p>
        </p:txBody>
      </p:sp>
      <p:pic>
        <p:nvPicPr>
          <p:cNvPr id="1026" name="Picture 2" descr="SÃºvisiaci obrÃ¡zo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15" y="3933057"/>
            <a:ext cx="2433676" cy="151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VÃ½sledok vyhÄ¾adÃ¡vania obrÃ¡zkov pre dopyt bank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3291" y="3952328"/>
            <a:ext cx="2108709" cy="1492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VÃ½sledok vyhÄ¾adÃ¡vania obrÃ¡zkov pre dopyt papiernictv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4349" y="3933057"/>
            <a:ext cx="2075883" cy="151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SÃºvisiaci obrÃ¡zok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0049" y="3933057"/>
            <a:ext cx="2346447" cy="151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AutoShape 10" descr="VÃ½sledok vyhÄ¾adÃ¡vania obrÃ¡zkov pre dopyt tovare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7" name="AutoShape 12" descr="VÃ½sledok vyhÄ¾adÃ¡vania obrÃ¡zkov pre dopyt tovaren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pic>
        <p:nvPicPr>
          <p:cNvPr id="1040" name="Picture 16" descr="SÃºvisiaci obrÃ¡zok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34" y="5445224"/>
            <a:ext cx="2410958" cy="1412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SÃºvisiaci obrÃ¡zok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3292" y="5445225"/>
            <a:ext cx="2121057" cy="1412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SÃºvisiaci obrÃ¡zok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6561" y="5157192"/>
            <a:ext cx="2113671" cy="2109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 descr="SÃºvisiaci obrÃ¡zok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690047" y="5373216"/>
            <a:ext cx="2346447" cy="1412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968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26103" y="1052736"/>
            <a:ext cx="8229600" cy="5760640"/>
          </a:xfrm>
        </p:spPr>
        <p:txBody>
          <a:bodyPr>
            <a:normAutofit/>
          </a:bodyPr>
          <a:lstStyle/>
          <a:p>
            <a:pPr algn="just"/>
            <a:r>
              <a:rPr lang="sk-SK" sz="2800" dirty="0" smtClean="0">
                <a:solidFill>
                  <a:srgbClr val="7030A0"/>
                </a:solidFill>
              </a:rPr>
              <a:t>Úloha 2:</a:t>
            </a:r>
          </a:p>
          <a:p>
            <a:pPr marL="0" indent="0" algn="just">
              <a:buNone/>
            </a:pPr>
            <a:r>
              <a:rPr lang="sk-SK" sz="2800" dirty="0" smtClean="0">
                <a:solidFill>
                  <a:srgbClr val="7030A0"/>
                </a:solidFill>
                <a:hlinkClick r:id="rId2"/>
              </a:rPr>
              <a:t>http://www.dobraskola.com/?tx_t3blog_pi1%5BblogList%5D%5BshowUid%5D=392&amp;cHash=4534c2b27215a9a386bc5302a8dbc5d5</a:t>
            </a:r>
            <a:endParaRPr lang="sk-SK" sz="2800" dirty="0" smtClean="0">
              <a:solidFill>
                <a:srgbClr val="7030A0"/>
              </a:solidFill>
            </a:endParaRPr>
          </a:p>
          <a:p>
            <a:pPr marL="0" indent="0" algn="just">
              <a:buNone/>
            </a:pPr>
            <a:endParaRPr lang="sk-SK" sz="2800" dirty="0">
              <a:solidFill>
                <a:srgbClr val="7030A0"/>
              </a:solidFill>
            </a:endParaRPr>
          </a:p>
          <a:p>
            <a:pPr marL="0" indent="0" algn="just">
              <a:buNone/>
            </a:pPr>
            <a:endParaRPr lang="sk-SK" sz="2800" dirty="0" smtClean="0">
              <a:solidFill>
                <a:srgbClr val="7030A0"/>
              </a:solidFill>
            </a:endParaRPr>
          </a:p>
        </p:txBody>
      </p:sp>
      <p:sp>
        <p:nvSpPr>
          <p:cNvPr id="6" name="AutoShape 10" descr="VÃ½sledok vyhÄ¾adÃ¡vania obrÃ¡zkov pre dopyt tovare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7" name="AutoShape 12" descr="VÃ½sledok vyhÄ¾adÃ¡vania obrÃ¡zkov pre dopyt tovaren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pic>
        <p:nvPicPr>
          <p:cNvPr id="9218" name="Picture 2" descr="http://www.dobraskola.com/uploads/pics/tabulk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645024"/>
            <a:ext cx="2857500" cy="2095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0" name="Picture 4" descr="http://www.dobraskola.com/uploads/pics/graf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3402136"/>
            <a:ext cx="3133725" cy="2581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3671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8163"/>
          </a:xfrm>
        </p:spPr>
        <p:txBody>
          <a:bodyPr>
            <a:normAutofit/>
          </a:bodyPr>
          <a:lstStyle/>
          <a:p>
            <a:pPr algn="ctr"/>
            <a:r>
              <a:rPr lang="sk-SK" sz="4000" u="sng" dirty="0" smtClean="0"/>
              <a:t>Trh</a:t>
            </a:r>
            <a:endParaRPr lang="sk-SK" sz="4000" u="sng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26103" y="1796314"/>
            <a:ext cx="8229600" cy="4585014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sk-SK" sz="3200" dirty="0" smtClean="0"/>
              <a:t>miesto, kde sa stretávajú kupujúci (spotrebitelia) a predávajúci (firmy, podniky), aby sa spoločne dohodli na kúpe a predaji určitého tovaru za určitú cenu, napr. počítačov, áut, obilia</a:t>
            </a:r>
          </a:p>
          <a:p>
            <a:pPr algn="just"/>
            <a:r>
              <a:rPr lang="sk-SK" sz="3200" dirty="0" smtClean="0"/>
              <a:t>na trhu sa stretáva </a:t>
            </a:r>
            <a:r>
              <a:rPr lang="sk-SK" sz="3200" b="1" dirty="0" smtClean="0"/>
              <a:t>ponuka </a:t>
            </a:r>
            <a:r>
              <a:rPr lang="sk-SK" sz="3200" dirty="0" smtClean="0"/>
              <a:t>určitého tovaru alebo služby s </a:t>
            </a:r>
            <a:r>
              <a:rPr lang="sk-SK" sz="3200" b="1" dirty="0" smtClean="0"/>
              <a:t>dopytom</a:t>
            </a:r>
            <a:r>
              <a:rPr lang="sk-SK" sz="3200" dirty="0" smtClean="0"/>
              <a:t> po tomto tovare alebo službe;</a:t>
            </a:r>
          </a:p>
          <a:p>
            <a:pPr marL="0" indent="0" algn="just">
              <a:buNone/>
            </a:pPr>
            <a:r>
              <a:rPr lang="sk-SK" sz="3200" dirty="0" smtClean="0"/>
              <a:t>   výsledkom ich vzájomného pôsobenia je </a:t>
            </a:r>
            <a:r>
              <a:rPr lang="sk-SK" sz="3200" b="1" dirty="0" smtClean="0"/>
              <a:t>cena</a:t>
            </a:r>
            <a:endParaRPr lang="sk-SK" sz="3200" dirty="0" smtClean="0"/>
          </a:p>
          <a:p>
            <a:pPr marL="0" indent="0" algn="just">
              <a:buNone/>
            </a:pPr>
            <a:r>
              <a:rPr lang="sk-SK" sz="3200" b="1" dirty="0" smtClean="0"/>
              <a:t>                 </a:t>
            </a:r>
            <a:endParaRPr lang="sk-SK" sz="3200" dirty="0"/>
          </a:p>
        </p:txBody>
      </p:sp>
      <p:pic>
        <p:nvPicPr>
          <p:cNvPr id="2050" name="Picture 2" descr="SÃºvisiaci obrÃ¡zo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3036" y="5677357"/>
            <a:ext cx="1770964" cy="1180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1533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67544" y="1052736"/>
            <a:ext cx="813690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3200" b="1" dirty="0" smtClean="0"/>
              <a:t>Schéma trhu tovarov a služieb</a:t>
            </a:r>
          </a:p>
          <a:p>
            <a:pPr algn="ctr"/>
            <a:r>
              <a:rPr lang="sk-SK" sz="3200" dirty="0" smtClean="0"/>
              <a:t>(zjednodušená)</a:t>
            </a:r>
            <a:endParaRPr lang="sk-SK" sz="3200" dirty="0"/>
          </a:p>
        </p:txBody>
      </p:sp>
      <p:sp>
        <p:nvSpPr>
          <p:cNvPr id="3" name="Zaoblený obdélník 2"/>
          <p:cNvSpPr/>
          <p:nvPr/>
        </p:nvSpPr>
        <p:spPr>
          <a:xfrm>
            <a:off x="983161" y="2777378"/>
            <a:ext cx="1800200" cy="79208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200" b="1" dirty="0" smtClean="0">
                <a:solidFill>
                  <a:schemeClr val="tx1"/>
                </a:solidFill>
              </a:rPr>
              <a:t>Dopyt</a:t>
            </a:r>
            <a:endParaRPr lang="sk-SK" sz="3200" b="1" dirty="0">
              <a:solidFill>
                <a:schemeClr val="tx1"/>
              </a:solidFill>
            </a:endParaRPr>
          </a:p>
        </p:txBody>
      </p:sp>
      <p:sp>
        <p:nvSpPr>
          <p:cNvPr id="4" name="Zaoblený obdélník 3"/>
          <p:cNvSpPr/>
          <p:nvPr/>
        </p:nvSpPr>
        <p:spPr>
          <a:xfrm>
            <a:off x="251520" y="3573016"/>
            <a:ext cx="3284748" cy="136815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200" dirty="0" smtClean="0">
                <a:solidFill>
                  <a:schemeClr val="tx1"/>
                </a:solidFill>
              </a:rPr>
              <a:t>DOMÁCNOSTI, JEDNOTLIVCI</a:t>
            </a:r>
            <a:endParaRPr lang="sk-SK" sz="3200" dirty="0">
              <a:solidFill>
                <a:schemeClr val="tx1"/>
              </a:solidFill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5436096" y="3579912"/>
            <a:ext cx="3456384" cy="136592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200" dirty="0" smtClean="0">
                <a:solidFill>
                  <a:schemeClr val="tx1"/>
                </a:solidFill>
              </a:rPr>
              <a:t>FIRMY, PODNIKY</a:t>
            </a:r>
            <a:endParaRPr lang="sk-SK" sz="3200" dirty="0">
              <a:solidFill>
                <a:schemeClr val="tx1"/>
              </a:solidFill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6228184" y="2780928"/>
            <a:ext cx="1800200" cy="79208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200" b="1" dirty="0" smtClean="0">
                <a:solidFill>
                  <a:schemeClr val="tx1"/>
                </a:solidFill>
              </a:rPr>
              <a:t>Ponuka</a:t>
            </a:r>
            <a:endParaRPr lang="sk-SK" sz="3200" b="1" dirty="0">
              <a:solidFill>
                <a:schemeClr val="tx1"/>
              </a:solidFill>
            </a:endParaRPr>
          </a:p>
        </p:txBody>
      </p:sp>
      <p:sp>
        <p:nvSpPr>
          <p:cNvPr id="7" name="Ovál 6"/>
          <p:cNvSpPr/>
          <p:nvPr/>
        </p:nvSpPr>
        <p:spPr>
          <a:xfrm flipH="1">
            <a:off x="3536268" y="5373216"/>
            <a:ext cx="1899827" cy="766834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200" b="1" dirty="0" smtClean="0">
                <a:solidFill>
                  <a:schemeClr val="tx1"/>
                </a:solidFill>
              </a:rPr>
              <a:t>CENA</a:t>
            </a:r>
            <a:endParaRPr lang="sk-SK" sz="3200" b="1" dirty="0">
              <a:solidFill>
                <a:schemeClr val="tx1"/>
              </a:solidFill>
            </a:endParaRPr>
          </a:p>
        </p:txBody>
      </p:sp>
      <p:cxnSp>
        <p:nvCxnSpPr>
          <p:cNvPr id="9" name="Pravoúhlá spojnice 8"/>
          <p:cNvCxnSpPr>
            <a:stCxn id="4" idx="2"/>
          </p:cNvCxnSpPr>
          <p:nvPr/>
        </p:nvCxnSpPr>
        <p:spPr>
          <a:xfrm rot="16200000" flipH="1">
            <a:off x="2307349" y="4527713"/>
            <a:ext cx="815465" cy="1642374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ravoúhlá spojnice 10"/>
          <p:cNvCxnSpPr>
            <a:stCxn id="5" idx="2"/>
            <a:endCxn id="7" idx="2"/>
          </p:cNvCxnSpPr>
          <p:nvPr/>
        </p:nvCxnSpPr>
        <p:spPr>
          <a:xfrm rot="5400000">
            <a:off x="5894792" y="4487137"/>
            <a:ext cx="810800" cy="1728193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ovéPole 11"/>
          <p:cNvSpPr txBox="1"/>
          <p:nvPr/>
        </p:nvSpPr>
        <p:spPr>
          <a:xfrm>
            <a:off x="1893894" y="5177945"/>
            <a:ext cx="16423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dirty="0" smtClean="0"/>
              <a:t>kupujú</a:t>
            </a:r>
            <a:endParaRPr lang="sk-SK" sz="2800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5515422" y="5171858"/>
            <a:ext cx="17208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dirty="0" smtClean="0"/>
              <a:t>predávajú</a:t>
            </a:r>
            <a:endParaRPr lang="sk-SK" sz="2800" dirty="0"/>
          </a:p>
        </p:txBody>
      </p:sp>
    </p:spTree>
    <p:extLst>
      <p:ext uri="{BB962C8B-B14F-4D97-AF65-F5344CB8AC3E}">
        <p14:creationId xmlns:p14="http://schemas.microsoft.com/office/powerpoint/2010/main" val="3022601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8163"/>
          </a:xfrm>
        </p:spPr>
        <p:txBody>
          <a:bodyPr>
            <a:normAutofit/>
          </a:bodyPr>
          <a:lstStyle/>
          <a:p>
            <a:pPr algn="ctr"/>
            <a:r>
              <a:rPr lang="sk-SK" sz="4000" u="sng" dirty="0" smtClean="0"/>
              <a:t>Trhový mechanizmus</a:t>
            </a:r>
            <a:endParaRPr lang="sk-SK" sz="4000" u="sng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26103" y="1796314"/>
            <a:ext cx="8229600" cy="4585014"/>
          </a:xfrm>
        </p:spPr>
        <p:txBody>
          <a:bodyPr>
            <a:normAutofit/>
          </a:bodyPr>
          <a:lstStyle/>
          <a:p>
            <a:pPr algn="just"/>
            <a:r>
              <a:rPr lang="sk-SK" sz="3200" dirty="0" smtClean="0"/>
              <a:t>proces, v ktorom sa do vzájomného vzťahu dostávajú </a:t>
            </a:r>
            <a:r>
              <a:rPr lang="sk-SK" sz="3200" b="1" dirty="0" smtClean="0"/>
              <a:t>dopyt </a:t>
            </a:r>
            <a:r>
              <a:rPr lang="sk-SK" sz="3200" dirty="0" smtClean="0"/>
              <a:t>a </a:t>
            </a:r>
            <a:r>
              <a:rPr lang="sk-SK" sz="3200" b="1" dirty="0" smtClean="0"/>
              <a:t>ponuka </a:t>
            </a:r>
            <a:r>
              <a:rPr lang="sk-SK" sz="3200" dirty="0" smtClean="0"/>
              <a:t>a výsledkom tohto vzťahu je </a:t>
            </a:r>
            <a:r>
              <a:rPr lang="sk-SK" sz="3200" b="1" dirty="0" smtClean="0"/>
              <a:t>cena </a:t>
            </a:r>
            <a:endParaRPr lang="sk-SK" sz="3200" dirty="0"/>
          </a:p>
        </p:txBody>
      </p:sp>
      <p:pic>
        <p:nvPicPr>
          <p:cNvPr id="3074" name="Picture 2" descr="VÃ½sledok vyhÄ¾adÃ¡vania obrÃ¡zkov pre dopyt peniaz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3241" y="3501008"/>
            <a:ext cx="4391050" cy="29251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8382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SÃºvisiaci obrÃ¡zo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3356992"/>
            <a:ext cx="2857500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8163"/>
          </a:xfrm>
        </p:spPr>
        <p:txBody>
          <a:bodyPr>
            <a:normAutofit/>
          </a:bodyPr>
          <a:lstStyle/>
          <a:p>
            <a:r>
              <a:rPr lang="sk-SK" sz="4000" u="sng" dirty="0" smtClean="0"/>
              <a:t>Dopyt</a:t>
            </a:r>
            <a:endParaRPr lang="sk-SK" sz="4000" u="sng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26103" y="1628800"/>
            <a:ext cx="8229600" cy="5184576"/>
          </a:xfrm>
        </p:spPr>
        <p:txBody>
          <a:bodyPr>
            <a:normAutofit/>
          </a:bodyPr>
          <a:lstStyle/>
          <a:p>
            <a:pPr algn="just"/>
            <a:r>
              <a:rPr lang="sk-SK" sz="3200" b="1" dirty="0" smtClean="0"/>
              <a:t>domácnosti – spotrebitelia </a:t>
            </a:r>
            <a:r>
              <a:rPr lang="sk-SK" sz="3200" dirty="0" smtClean="0"/>
              <a:t>= </a:t>
            </a:r>
            <a:r>
              <a:rPr lang="sk-SK" sz="3200" b="1" dirty="0" smtClean="0"/>
              <a:t>kupujúci</a:t>
            </a:r>
            <a:r>
              <a:rPr lang="sk-SK" sz="3200" dirty="0"/>
              <a:t> </a:t>
            </a:r>
            <a:r>
              <a:rPr lang="sk-SK" sz="3200" dirty="0" smtClean="0"/>
              <a:t>sa slobodne rozhodujú, aké tovary a v akom množstve budú spotrebúvať</a:t>
            </a:r>
          </a:p>
          <a:p>
            <a:pPr algn="just"/>
            <a:r>
              <a:rPr lang="sk-SK" sz="3200" b="1" dirty="0" smtClean="0"/>
              <a:t>faktory vplývajúce na rozhodovanie:</a:t>
            </a:r>
          </a:p>
          <a:p>
            <a:pPr algn="just">
              <a:buFontTx/>
              <a:buChar char="-"/>
            </a:pPr>
            <a:r>
              <a:rPr lang="sk-SK" sz="3200" dirty="0" smtClean="0"/>
              <a:t>ceny tovarov,</a:t>
            </a:r>
          </a:p>
          <a:p>
            <a:pPr algn="just">
              <a:buFontTx/>
              <a:buChar char="-"/>
            </a:pPr>
            <a:r>
              <a:rPr lang="sk-SK" sz="3200" dirty="0" smtClean="0"/>
              <a:t>množstvo žiadaného tovaru, </a:t>
            </a:r>
          </a:p>
          <a:p>
            <a:pPr algn="just">
              <a:buFontTx/>
              <a:buChar char="-"/>
            </a:pPr>
            <a:r>
              <a:rPr lang="sk-SK" sz="3200" dirty="0" smtClean="0"/>
              <a:t>výška príjmov spotrebiteľov,</a:t>
            </a:r>
          </a:p>
          <a:p>
            <a:pPr algn="just">
              <a:buFontTx/>
              <a:buChar char="-"/>
            </a:pPr>
            <a:r>
              <a:rPr lang="sk-SK" sz="3200" dirty="0" smtClean="0"/>
              <a:t>záľuby, móda, ceny iných tovarov, počasie,...</a:t>
            </a:r>
            <a:endParaRPr lang="sk-SK" sz="3200" dirty="0"/>
          </a:p>
        </p:txBody>
      </p:sp>
      <p:sp>
        <p:nvSpPr>
          <p:cNvPr id="4" name="Obdélník 3"/>
          <p:cNvSpPr/>
          <p:nvPr/>
        </p:nvSpPr>
        <p:spPr>
          <a:xfrm>
            <a:off x="899592" y="6165304"/>
            <a:ext cx="7344816" cy="57606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200" dirty="0" smtClean="0">
                <a:solidFill>
                  <a:schemeClr val="tx1"/>
                </a:solidFill>
              </a:rPr>
              <a:t>DOPYT = KUPUJÚCI = SPOTREBITEĽ</a:t>
            </a:r>
            <a:endParaRPr lang="sk-SK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2029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8163"/>
          </a:xfrm>
        </p:spPr>
        <p:txBody>
          <a:bodyPr>
            <a:normAutofit/>
          </a:bodyPr>
          <a:lstStyle/>
          <a:p>
            <a:r>
              <a:rPr lang="sk-SK" sz="4000" u="sng" dirty="0" smtClean="0"/>
              <a:t>Ponuka</a:t>
            </a:r>
            <a:endParaRPr lang="sk-SK" sz="4000" u="sng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26103" y="1628800"/>
            <a:ext cx="8229600" cy="5184576"/>
          </a:xfrm>
        </p:spPr>
        <p:txBody>
          <a:bodyPr>
            <a:normAutofit/>
          </a:bodyPr>
          <a:lstStyle/>
          <a:p>
            <a:pPr algn="just"/>
            <a:r>
              <a:rPr lang="sk-SK" sz="3200" b="1" dirty="0" smtClean="0"/>
              <a:t>firmy, podniky – výrobcovia </a:t>
            </a:r>
            <a:r>
              <a:rPr lang="sk-SK" sz="3200" dirty="0" smtClean="0"/>
              <a:t>vyrábajú tovary a služby a na trh prichádzajú s cieľom predať ich za určitú cenu</a:t>
            </a:r>
          </a:p>
          <a:p>
            <a:pPr algn="just"/>
            <a:r>
              <a:rPr lang="sk-SK" sz="3200" b="1" dirty="0" smtClean="0"/>
              <a:t>faktory vplývajúce na ponuku:</a:t>
            </a:r>
          </a:p>
          <a:p>
            <a:pPr algn="just">
              <a:buFontTx/>
              <a:buChar char="-"/>
            </a:pPr>
            <a:r>
              <a:rPr lang="sk-SK" sz="3200" dirty="0" smtClean="0"/>
              <a:t>ceny ponúkaného tovaru,</a:t>
            </a:r>
          </a:p>
          <a:p>
            <a:pPr algn="just">
              <a:buFontTx/>
              <a:buChar char="-"/>
            </a:pPr>
            <a:r>
              <a:rPr lang="sk-SK" sz="3200" dirty="0" smtClean="0"/>
              <a:t>množstvo ponúkaného tovaru, </a:t>
            </a:r>
          </a:p>
          <a:p>
            <a:pPr algn="just">
              <a:buFontTx/>
              <a:buChar char="-"/>
            </a:pPr>
            <a:r>
              <a:rPr lang="sk-SK" sz="3200" dirty="0" smtClean="0"/>
              <a:t>náklady spojené s výrobou daného tovaru</a:t>
            </a:r>
            <a:endParaRPr lang="sk-SK" sz="3200" dirty="0"/>
          </a:p>
        </p:txBody>
      </p:sp>
      <p:sp>
        <p:nvSpPr>
          <p:cNvPr id="4" name="Obdélník 3"/>
          <p:cNvSpPr/>
          <p:nvPr/>
        </p:nvSpPr>
        <p:spPr>
          <a:xfrm>
            <a:off x="611560" y="5877272"/>
            <a:ext cx="8136904" cy="57606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200" dirty="0" smtClean="0">
                <a:solidFill>
                  <a:schemeClr val="tx1"/>
                </a:solidFill>
              </a:rPr>
              <a:t>PONUKA = PREDÁVAJÚCI = PODNIK</a:t>
            </a:r>
            <a:endParaRPr lang="sk-SK" sz="3200" dirty="0">
              <a:solidFill>
                <a:schemeClr val="tx1"/>
              </a:solidFill>
            </a:endParaRPr>
          </a:p>
        </p:txBody>
      </p:sp>
      <p:pic>
        <p:nvPicPr>
          <p:cNvPr id="8194" name="Picture 2" descr="SÃºvisiaci obrÃ¡zo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2924944"/>
            <a:ext cx="2254817" cy="18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5193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SÃºvisiaci obrÃ¡zo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722033"/>
            <a:ext cx="1998980" cy="1602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8163"/>
          </a:xfrm>
        </p:spPr>
        <p:txBody>
          <a:bodyPr>
            <a:normAutofit/>
          </a:bodyPr>
          <a:lstStyle/>
          <a:p>
            <a:r>
              <a:rPr lang="sk-SK" sz="4000" u="sng" dirty="0" smtClean="0"/>
              <a:t>Cena</a:t>
            </a:r>
            <a:endParaRPr lang="sk-SK" sz="4000" u="sng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26103" y="1628800"/>
            <a:ext cx="8229600" cy="5184576"/>
          </a:xfrm>
        </p:spPr>
        <p:txBody>
          <a:bodyPr>
            <a:normAutofit lnSpcReduction="10000"/>
          </a:bodyPr>
          <a:lstStyle/>
          <a:p>
            <a:pPr algn="just"/>
            <a:endParaRPr lang="sk-SK" sz="3200" dirty="0" smtClean="0"/>
          </a:p>
          <a:p>
            <a:pPr algn="just"/>
            <a:r>
              <a:rPr lang="sk-SK" sz="3200" dirty="0" smtClean="0"/>
              <a:t>na trhu je </a:t>
            </a:r>
            <a:r>
              <a:rPr lang="sk-SK" sz="3200" b="1" dirty="0" smtClean="0"/>
              <a:t>určitého tovaru nedostatok </a:t>
            </a:r>
            <a:r>
              <a:rPr lang="sk-SK" sz="3200" dirty="0" smtClean="0"/>
              <a:t>alebo spotrebitelia zvýšili záujem o určitý tovar;</a:t>
            </a:r>
          </a:p>
          <a:p>
            <a:pPr algn="just"/>
            <a:r>
              <a:rPr lang="sk-SK" sz="3200" b="1" dirty="0" smtClean="0"/>
              <a:t>výrobcovia</a:t>
            </a:r>
            <a:r>
              <a:rPr lang="sk-SK" sz="3200" dirty="0" smtClean="0"/>
              <a:t> začnú </a:t>
            </a:r>
            <a:r>
              <a:rPr lang="sk-SK" sz="3200" b="1" dirty="0" smtClean="0"/>
              <a:t>zvyšovať ceny</a:t>
            </a:r>
            <a:r>
              <a:rPr lang="sk-SK" sz="3200" dirty="0" smtClean="0"/>
              <a:t>, vyššia cena spôsobí aj zvýšenie výroby, lebo za vyššie ceny sa im oplatí viac vyrábať » </a:t>
            </a:r>
            <a:r>
              <a:rPr lang="sk-SK" sz="3200" b="1" dirty="0" smtClean="0"/>
              <a:t>ponuka sa zvýši</a:t>
            </a:r>
            <a:r>
              <a:rPr lang="sk-SK" sz="3200" dirty="0" smtClean="0"/>
              <a:t>;</a:t>
            </a:r>
          </a:p>
          <a:p>
            <a:pPr algn="just"/>
            <a:r>
              <a:rPr lang="sk-SK" sz="3200" dirty="0" smtClean="0"/>
              <a:t>za vyššiu cenu sa predá menej tovaru – </a:t>
            </a:r>
            <a:r>
              <a:rPr lang="sk-SK" sz="3200" b="1" dirty="0" smtClean="0"/>
              <a:t>dopyt sa </a:t>
            </a:r>
            <a:r>
              <a:rPr lang="sk-SK" sz="3200" b="1" dirty="0"/>
              <a:t>z</a:t>
            </a:r>
            <a:r>
              <a:rPr lang="sk-SK" sz="3200" b="1" dirty="0" smtClean="0"/>
              <a:t>níži</a:t>
            </a:r>
            <a:endParaRPr lang="sk-SK" sz="3200" dirty="0"/>
          </a:p>
          <a:p>
            <a:pPr algn="just"/>
            <a:endParaRPr lang="sk-SK" sz="3200" dirty="0"/>
          </a:p>
        </p:txBody>
      </p:sp>
      <p:sp>
        <p:nvSpPr>
          <p:cNvPr id="4" name="Obdélník 3"/>
          <p:cNvSpPr/>
          <p:nvPr/>
        </p:nvSpPr>
        <p:spPr>
          <a:xfrm>
            <a:off x="539552" y="1628800"/>
            <a:ext cx="3744416" cy="57606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200" dirty="0" smtClean="0">
                <a:solidFill>
                  <a:schemeClr val="tx1"/>
                </a:solidFill>
              </a:rPr>
              <a:t>DOPYT &gt; PONUKA</a:t>
            </a:r>
            <a:endParaRPr lang="sk-SK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0040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8163"/>
          </a:xfrm>
        </p:spPr>
        <p:txBody>
          <a:bodyPr>
            <a:normAutofit/>
          </a:bodyPr>
          <a:lstStyle/>
          <a:p>
            <a:r>
              <a:rPr lang="sk-SK" sz="4000" u="sng" dirty="0" smtClean="0"/>
              <a:t>Cena</a:t>
            </a:r>
            <a:endParaRPr lang="sk-SK" sz="4000" u="sng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26103" y="1628800"/>
            <a:ext cx="8229600" cy="5184576"/>
          </a:xfrm>
        </p:spPr>
        <p:txBody>
          <a:bodyPr>
            <a:normAutofit/>
          </a:bodyPr>
          <a:lstStyle/>
          <a:p>
            <a:pPr algn="just"/>
            <a:endParaRPr lang="sk-SK" sz="3200" dirty="0" smtClean="0"/>
          </a:p>
          <a:p>
            <a:pPr algn="just"/>
            <a:r>
              <a:rPr lang="sk-SK" sz="3200" dirty="0" smtClean="0"/>
              <a:t>na trhu je </a:t>
            </a:r>
            <a:r>
              <a:rPr lang="sk-SK" sz="3200" b="1" dirty="0" smtClean="0"/>
              <a:t>určitého tovaru prebytok</a:t>
            </a:r>
            <a:r>
              <a:rPr lang="sk-SK" sz="3200" dirty="0" smtClean="0"/>
              <a:t>;</a:t>
            </a:r>
          </a:p>
          <a:p>
            <a:pPr algn="just"/>
            <a:r>
              <a:rPr lang="sk-SK" sz="3200" b="1" dirty="0" smtClean="0"/>
              <a:t>výrobcovia</a:t>
            </a:r>
            <a:r>
              <a:rPr lang="sk-SK" sz="3200" dirty="0" smtClean="0"/>
              <a:t> musia </a:t>
            </a:r>
            <a:r>
              <a:rPr lang="sk-SK" sz="3200" b="1" dirty="0" smtClean="0"/>
              <a:t>znížiť cenu</a:t>
            </a:r>
            <a:r>
              <a:rPr lang="sk-SK" sz="3200" dirty="0" smtClean="0"/>
              <a:t>, súčasne </a:t>
            </a:r>
            <a:r>
              <a:rPr lang="sk-SK" sz="3200" b="1" dirty="0" smtClean="0"/>
              <a:t>znížia výrobu;</a:t>
            </a:r>
          </a:p>
          <a:p>
            <a:pPr algn="just"/>
            <a:r>
              <a:rPr lang="sk-SK" sz="3200" dirty="0" smtClean="0"/>
              <a:t>za nižšiu cenu sa neoplatí vyrábať, nízke zisky – </a:t>
            </a:r>
            <a:r>
              <a:rPr lang="sk-SK" sz="3200" b="1" dirty="0" smtClean="0"/>
              <a:t>ponuka sa </a:t>
            </a:r>
            <a:r>
              <a:rPr lang="sk-SK" sz="3200" b="1" dirty="0"/>
              <a:t>z</a:t>
            </a:r>
            <a:r>
              <a:rPr lang="sk-SK" sz="3200" b="1" dirty="0" smtClean="0"/>
              <a:t>níži</a:t>
            </a:r>
            <a:endParaRPr lang="sk-SK" sz="3200" dirty="0"/>
          </a:p>
          <a:p>
            <a:pPr algn="just"/>
            <a:endParaRPr lang="sk-SK" sz="3200" dirty="0"/>
          </a:p>
        </p:txBody>
      </p:sp>
      <p:sp>
        <p:nvSpPr>
          <p:cNvPr id="4" name="Obdélník 3"/>
          <p:cNvSpPr/>
          <p:nvPr/>
        </p:nvSpPr>
        <p:spPr>
          <a:xfrm>
            <a:off x="539552" y="1628800"/>
            <a:ext cx="3744416" cy="57606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200" dirty="0" smtClean="0">
                <a:solidFill>
                  <a:schemeClr val="tx1"/>
                </a:solidFill>
              </a:rPr>
              <a:t>PONUKA &gt; DOPYT</a:t>
            </a:r>
            <a:endParaRPr lang="sk-SK" sz="3200" dirty="0">
              <a:solidFill>
                <a:schemeClr val="tx1"/>
              </a:solidFill>
            </a:endParaRPr>
          </a:p>
        </p:txBody>
      </p:sp>
      <p:pic>
        <p:nvPicPr>
          <p:cNvPr id="7170" name="Picture 2" descr="SÃºvisiaci obrÃ¡zo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4509120"/>
            <a:ext cx="3925753" cy="2348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336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8163"/>
          </a:xfrm>
        </p:spPr>
        <p:txBody>
          <a:bodyPr>
            <a:normAutofit/>
          </a:bodyPr>
          <a:lstStyle/>
          <a:p>
            <a:r>
              <a:rPr lang="sk-SK" sz="4000" u="sng" dirty="0" smtClean="0"/>
              <a:t>Cena</a:t>
            </a:r>
            <a:endParaRPr lang="sk-SK" sz="4000" u="sng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26103" y="1628800"/>
            <a:ext cx="8229600" cy="5184576"/>
          </a:xfrm>
        </p:spPr>
        <p:txBody>
          <a:bodyPr>
            <a:normAutofit/>
          </a:bodyPr>
          <a:lstStyle/>
          <a:p>
            <a:pPr algn="just"/>
            <a:endParaRPr lang="sk-SK" sz="3200" dirty="0" smtClean="0"/>
          </a:p>
          <a:p>
            <a:pPr algn="just"/>
            <a:r>
              <a:rPr lang="sk-SK" sz="3200" b="1" dirty="0" smtClean="0"/>
              <a:t>cena sa nemení</a:t>
            </a:r>
            <a:r>
              <a:rPr lang="sk-SK" sz="3200" dirty="0" smtClean="0"/>
              <a:t>, všetok vyrobený tovar sa predá a aj dopyt po tovare je uspokojený</a:t>
            </a:r>
            <a:endParaRPr lang="sk-SK" sz="3200" dirty="0"/>
          </a:p>
        </p:txBody>
      </p:sp>
      <p:sp>
        <p:nvSpPr>
          <p:cNvPr id="4" name="Obdélník 3"/>
          <p:cNvSpPr/>
          <p:nvPr/>
        </p:nvSpPr>
        <p:spPr>
          <a:xfrm>
            <a:off x="539552" y="1628800"/>
            <a:ext cx="3744416" cy="57606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200" dirty="0" smtClean="0">
                <a:solidFill>
                  <a:schemeClr val="tx1"/>
                </a:solidFill>
              </a:rPr>
              <a:t>PONUKA = DOPYT</a:t>
            </a:r>
            <a:endParaRPr lang="sk-SK" sz="3200" dirty="0">
              <a:solidFill>
                <a:schemeClr val="tx1"/>
              </a:solidFill>
            </a:endParaRPr>
          </a:p>
        </p:txBody>
      </p:sp>
      <p:pic>
        <p:nvPicPr>
          <p:cNvPr id="6146" name="Picture 2" descr="SÃºvisiaci obrÃ¡zo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3573016"/>
            <a:ext cx="2381250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057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462</TotalTime>
  <Words>366</Words>
  <Application>Microsoft Office PowerPoint</Application>
  <PresentationFormat>Prezentácia na obrazovke (4:3)</PresentationFormat>
  <Paragraphs>57</Paragraphs>
  <Slides>11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11</vt:i4>
      </vt:variant>
    </vt:vector>
  </HeadingPairs>
  <TitlesOfParts>
    <vt:vector size="12" baseType="lpstr">
      <vt:lpstr>Tok</vt:lpstr>
      <vt:lpstr>EKONOMICKÝ ŽIVOT  V SPOLOČNOSTI</vt:lpstr>
      <vt:lpstr>Trh</vt:lpstr>
      <vt:lpstr>Prezentácia programu PowerPoint</vt:lpstr>
      <vt:lpstr>Trhový mechanizmus</vt:lpstr>
      <vt:lpstr>Dopyt</vt:lpstr>
      <vt:lpstr>Ponuka</vt:lpstr>
      <vt:lpstr>Cena</vt:lpstr>
      <vt:lpstr>Cena</vt:lpstr>
      <vt:lpstr>Cena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Potreby a statky</dc:title>
  <dc:creator>Valued Acer Customer</dc:creator>
  <cp:lastModifiedBy>owner</cp:lastModifiedBy>
  <cp:revision>185</cp:revision>
  <dcterms:created xsi:type="dcterms:W3CDTF">2013-02-02T07:38:46Z</dcterms:created>
  <dcterms:modified xsi:type="dcterms:W3CDTF">2018-11-26T10:08:48Z</dcterms:modified>
</cp:coreProperties>
</file>