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65" r:id="rId6"/>
    <p:sldId id="259" r:id="rId7"/>
    <p:sldId id="261" r:id="rId8"/>
    <p:sldId id="266" r:id="rId9"/>
    <p:sldId id="262" r:id="rId10"/>
    <p:sldId id="260" r:id="rId11"/>
    <p:sldId id="263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60FDE-DF7F-4161-B3E0-CF7E9A668ECA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142A-B367-4586-9D28-99F477BF0ED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674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142A-B367-4586-9D28-99F477BF0EDB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5975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71742CA3-94B0-4504-A5E9-F970D0F41C32}" type="datetimeFigureOut">
              <a:rPr lang="sk-SK" smtClean="0"/>
              <a:t>8. 3. 2021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FAF15AF-DD7F-45D4-99C0-48CFA84E05B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28097" y="5157192"/>
            <a:ext cx="5120640" cy="1004284"/>
          </a:xfrm>
        </p:spPr>
        <p:txBody>
          <a:bodyPr/>
          <a:lstStyle/>
          <a:p>
            <a:pPr algn="ctr"/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52113" y="3356992"/>
            <a:ext cx="5472608" cy="1435616"/>
          </a:xfrm>
        </p:spPr>
        <p:txBody>
          <a:bodyPr/>
          <a:lstStyle/>
          <a:p>
            <a:pPr algn="ctr"/>
            <a:r>
              <a:rPr lang="sk-SK" dirty="0" err="1"/>
              <a:t>SVIATOSť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EUCHARISTIE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708" y="1268760"/>
            <a:ext cx="1992675" cy="193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0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007743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Účinky prijímania sviatosti Eucharistie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851920" y="1484784"/>
            <a:ext cx="4932040" cy="5373216"/>
          </a:xfrm>
        </p:spPr>
        <p:txBody>
          <a:bodyPr>
            <a:normAutofit/>
          </a:bodyPr>
          <a:lstStyle/>
          <a:p>
            <a:pPr lvl="0" algn="ctr"/>
            <a:r>
              <a:rPr lang="sk-SK" sz="2400" dirty="0"/>
              <a:t>Zjednotenie s Kristom</a:t>
            </a:r>
          </a:p>
          <a:p>
            <a:pPr lvl="0" algn="ctr"/>
            <a:r>
              <a:rPr lang="sk-SK" sz="2400" dirty="0"/>
              <a:t>Rozmnoženie milostí</a:t>
            </a:r>
          </a:p>
          <a:p>
            <a:pPr lvl="0" algn="ctr"/>
            <a:r>
              <a:rPr lang="sk-SK" sz="2400" dirty="0"/>
              <a:t>Sväté prijímanie nás chráni pred smrteľnými hriechmi</a:t>
            </a:r>
          </a:p>
          <a:p>
            <a:pPr lvl="0" algn="ctr"/>
            <a:r>
              <a:rPr lang="sk-SK" sz="2400" dirty="0"/>
              <a:t>Odpustenie všedných hriechov</a:t>
            </a:r>
          </a:p>
          <a:p>
            <a:pPr lvl="0" algn="ctr"/>
            <a:r>
              <a:rPr lang="sk-SK" sz="2400" dirty="0"/>
              <a:t>Spoločenstvo s bratmi a sestrami - pokoj medzi ľuďmi - zjednocovanie Cirkvi</a:t>
            </a:r>
          </a:p>
          <a:p>
            <a:pPr lvl="0" algn="ctr"/>
            <a:r>
              <a:rPr lang="sk-SK" sz="2400" dirty="0"/>
              <a:t>Kristus povedal: "Kto je moje telo a pije moju krv, bude mať večný život."</a:t>
            </a:r>
          </a:p>
          <a:p>
            <a:pPr algn="ctr"/>
            <a:endParaRPr lang="sk-SK" sz="2400" dirty="0"/>
          </a:p>
          <a:p>
            <a:pPr algn="ctr"/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600400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50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4797152"/>
            <a:ext cx="8591550" cy="1066800"/>
          </a:xfrm>
        </p:spPr>
        <p:txBody>
          <a:bodyPr>
            <a:prstTxWarp prst="textArchDown">
              <a:avLst/>
            </a:prstTxWarp>
          </a:bodyPr>
          <a:lstStyle/>
          <a:p>
            <a:pPr algn="ctr"/>
            <a:r>
              <a:rPr lang="sk-SK"/>
              <a:t>ĎAKUJEM </a:t>
            </a:r>
            <a:r>
              <a:rPr lang="sk-SK" dirty="0"/>
              <a:t>ZA POZORNOSŤ...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4752528" cy="4623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91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53937"/>
            <a:ext cx="8591550" cy="1066801"/>
          </a:xfrm>
        </p:spPr>
        <p:txBody>
          <a:bodyPr/>
          <a:lstStyle/>
          <a:p>
            <a:r>
              <a:rPr lang="sk-SK" dirty="0"/>
              <a:t>V čom spočíva sviatosť Eucharistie?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6169888" cy="2202560"/>
          </a:xfrm>
        </p:spPr>
        <p:txBody>
          <a:bodyPr>
            <a:normAutofit/>
          </a:bodyPr>
          <a:lstStyle/>
          <a:p>
            <a:r>
              <a:rPr lang="sk-SK" dirty="0"/>
              <a:t>- prijatie Pána Ježiša – chlieb - víno (telo- krv)</a:t>
            </a:r>
          </a:p>
          <a:p>
            <a:r>
              <a:rPr lang="sk-SK" dirty="0"/>
              <a:t>- zjednocovanie s Ježišom</a:t>
            </a:r>
          </a:p>
          <a:p>
            <a:r>
              <a:rPr lang="sk-SK" dirty="0"/>
              <a:t>- eucharistia = z gréc. vďakyvzdanie </a:t>
            </a:r>
          </a:p>
          <a:p>
            <a:r>
              <a:rPr lang="sk-SK" dirty="0"/>
              <a:t>- obeta na kríži</a:t>
            </a:r>
          </a:p>
          <a:p>
            <a:r>
              <a:rPr lang="sk-SK" dirty="0"/>
              <a:t>- ustanovil ju Pán Ježiš pri Poslednej večeri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40" y="3501008"/>
            <a:ext cx="1619989" cy="306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280" y="1916832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566" r="33923"/>
          <a:stretch/>
        </p:blipFill>
        <p:spPr bwMode="auto">
          <a:xfrm flipH="1">
            <a:off x="7092280" y="0"/>
            <a:ext cx="2051720" cy="6849859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3"/>
            <a:ext cx="29432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59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29576"/>
            <a:ext cx="2376264" cy="26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290" y="188640"/>
            <a:ext cx="8591550" cy="1066801"/>
          </a:xfrm>
        </p:spPr>
        <p:txBody>
          <a:bodyPr/>
          <a:lstStyle/>
          <a:p>
            <a:r>
              <a:rPr lang="sk-SK" dirty="0"/>
              <a:t>Eucharistia =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123728" y="1340768"/>
            <a:ext cx="6480720" cy="1800896"/>
          </a:xfrm>
        </p:spPr>
        <p:txBody>
          <a:bodyPr>
            <a:normAutofit/>
          </a:bodyPr>
          <a:lstStyle/>
          <a:p>
            <a:pPr marL="342900" indent="-342900"/>
            <a:r>
              <a:rPr lang="sk-SK" sz="2400" dirty="0"/>
              <a:t>Ježiš Kristus v spôsobe chleba a vína</a:t>
            </a:r>
          </a:p>
          <a:p>
            <a:pPr marL="342900" indent="-342900"/>
            <a:r>
              <a:rPr lang="sk-SK" sz="2400" dirty="0"/>
              <a:t>ako pokrm - sviatosť oltárna, sv. prijímanie</a:t>
            </a:r>
          </a:p>
          <a:p>
            <a:pPr marL="342900" indent="-342900"/>
            <a:r>
              <a:rPr lang="sk-SK" sz="2400" dirty="0"/>
              <a:t>ako obeta - sv. omša a eucharistické zhromaždenie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95737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52936"/>
            <a:ext cx="2610654" cy="35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3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Premenenie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/>
            <a:r>
              <a:rPr lang="sk-SK" sz="2400" dirty="0"/>
              <a:t>Uskutočňuje sa konsekráciou a slovami premenenia </a:t>
            </a:r>
          </a:p>
          <a:p>
            <a:pPr marL="342900" indent="-342900"/>
            <a:r>
              <a:rPr lang="sk-SK" sz="2400" dirty="0"/>
              <a:t>Mení sa nekvasený chlieb a víno na telo a krv Krista (zmena ich podstaty) </a:t>
            </a:r>
          </a:p>
          <a:p>
            <a:pPr marL="342900" indent="-342900"/>
            <a:r>
              <a:rPr lang="sk-SK" sz="2400" dirty="0"/>
              <a:t>Spôsobuje ho Duch Svätý</a:t>
            </a:r>
          </a:p>
          <a:p>
            <a:endParaRPr lang="sk-SK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3019646" cy="2165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2"/>
            <a:ext cx="2381250" cy="3752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0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Prijímanie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8595360" cy="1482480"/>
          </a:xfrm>
        </p:spPr>
        <p:txBody>
          <a:bodyPr>
            <a:noAutofit/>
          </a:bodyPr>
          <a:lstStyle/>
          <a:p>
            <a:pPr marL="342900" indent="-342900"/>
            <a:r>
              <a:rPr lang="sk-SK" sz="2400" dirty="0"/>
              <a:t>Sväté prijímanie sa podáva vkladaním do úst (resp. do rúk)</a:t>
            </a:r>
          </a:p>
          <a:p>
            <a:pPr marL="342900" indent="-342900"/>
            <a:r>
              <a:rPr lang="sk-SK" sz="2400" dirty="0"/>
              <a:t>víno prijíma kňaz prípadne veriaci pri mimoriadnej príležitosti (svadba a pod.) </a:t>
            </a:r>
          </a:p>
          <a:p>
            <a:pPr marL="342900" indent="-342900"/>
            <a:r>
              <a:rPr lang="sk-SK" sz="2400" dirty="0"/>
              <a:t>Eucharistiu má človek prijať aspoň 1x do roka</a:t>
            </a:r>
          </a:p>
          <a:p>
            <a:endParaRPr lang="sk-S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1940386" cy="245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48422"/>
            <a:ext cx="5308848" cy="2654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8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4163566" cy="1368152"/>
          </a:xfrm>
        </p:spPr>
        <p:txBody>
          <a:bodyPr>
            <a:normAutofit/>
          </a:bodyPr>
          <a:lstStyle/>
          <a:p>
            <a:r>
              <a:rPr lang="sk-SK" dirty="0"/>
              <a:t>Kto môže prijať eucharistiu?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4464496" cy="5040560"/>
          </a:xfrm>
        </p:spPr>
        <p:txBody>
          <a:bodyPr/>
          <a:lstStyle/>
          <a:p>
            <a:endParaRPr lang="sk-SK" dirty="0"/>
          </a:p>
          <a:p>
            <a:pPr>
              <a:buFont typeface="Wingdings" panose="05000000000000000000" pitchFamily="2" charset="2"/>
              <a:buChar char="v"/>
            </a:pPr>
            <a:r>
              <a:rPr lang="sk-SK" sz="2800" dirty="0"/>
              <a:t>Podmienkou k tomu, aby človek mohol prijať eucharistiu (sväté prijímanie):</a:t>
            </a:r>
          </a:p>
          <a:p>
            <a:r>
              <a:rPr lang="sk-SK" sz="2800" dirty="0"/>
              <a:t>milosť posväcujúca v duši /teda musí jej predchádzať  sviatosť pokánia  -  svätá spoveď, človek musí svoje hriechy oľutovať/ </a:t>
            </a:r>
          </a:p>
          <a:p>
            <a:endParaRPr lang="sk-SK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113" y="2060848"/>
            <a:ext cx="3413344" cy="357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523606" cy="1066801"/>
          </a:xfrm>
        </p:spPr>
        <p:txBody>
          <a:bodyPr>
            <a:normAutofit fontScale="90000"/>
          </a:bodyPr>
          <a:lstStyle/>
          <a:p>
            <a:r>
              <a:rPr lang="sk-SK" dirty="0"/>
              <a:t>Čo hovorí katechizmus?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211960" y="1298448"/>
            <a:ext cx="4657720" cy="493776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sk-SK" sz="1400" dirty="0"/>
          </a:p>
          <a:p>
            <a:r>
              <a:rPr lang="sk-SK" sz="1600" b="1" dirty="0"/>
              <a:t>1407</a:t>
            </a:r>
            <a:r>
              <a:rPr lang="sk-SK" sz="1600" dirty="0"/>
              <a:t> Eucharistia je srdcom a vrcholom života Cirkvi, lebo v nej Kristus pridružuje svoju Cirkev a všetkých jej členov k svojej obete chvály a vzdávania vďaky, ktorú raz navždy priniesol na kríži svojmu Otcovi. Prostredníctvom tejto obety vylieva milosti spásy na svoje telo, ktorým je Cirkev. </a:t>
            </a:r>
            <a:br>
              <a:rPr lang="sk-SK" sz="1600" dirty="0"/>
            </a:br>
            <a:endParaRPr lang="sk-SK" sz="1600" dirty="0"/>
          </a:p>
          <a:p>
            <a:r>
              <a:rPr lang="sk-SK" sz="1600" b="1" dirty="0"/>
              <a:t>1409</a:t>
            </a:r>
            <a:r>
              <a:rPr lang="sk-SK" sz="1600" dirty="0"/>
              <a:t> Eucharistia je pamiatka Kristovej Veľkej noci, čiže diela spásy uskutočneného Kristovým životom, smrťou a zmŕtvychvstaním, diela, ktoré sa sprítomňuje liturgickým slávením</a:t>
            </a:r>
            <a:br>
              <a:rPr lang="sk-SK" sz="1600" dirty="0"/>
            </a:br>
            <a:endParaRPr lang="sk-SK" sz="1600" dirty="0"/>
          </a:p>
          <a:p>
            <a:r>
              <a:rPr lang="sk-SK" sz="1600" b="1" dirty="0"/>
              <a:t>1410</a:t>
            </a:r>
            <a:r>
              <a:rPr lang="sk-SK" sz="1600" dirty="0"/>
              <a:t> Sám Kristus, večný Veľkňaz Novej zmluvy, prostredníctvom služby kňazov prináša eucharistickú obetu. A ten istý Kristus skutočne prítomný pod spôsobmi chleba a vína je aj obeťou eucharistickej obety. </a:t>
            </a:r>
            <a:br>
              <a:rPr lang="sk-SK" sz="1600" dirty="0"/>
            </a:br>
            <a:br>
              <a:rPr lang="sk-SK" sz="1600" dirty="0"/>
            </a:br>
            <a:br>
              <a:rPr lang="sk-SK" sz="1600" dirty="0"/>
            </a:br>
            <a:br>
              <a:rPr lang="sk-SK" sz="1600" dirty="0"/>
            </a:br>
            <a:endParaRPr lang="sk-SK" sz="1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3889679" cy="565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39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88025" y="228600"/>
            <a:ext cx="4176464" cy="1066801"/>
          </a:xfrm>
        </p:spPr>
        <p:txBody>
          <a:bodyPr>
            <a:normAutofit/>
          </a:bodyPr>
          <a:lstStyle/>
          <a:p>
            <a:r>
              <a:rPr lang="sk-SK" dirty="0"/>
              <a:t>Čo hovorí Sv. Písmo?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004048" y="1628800"/>
            <a:ext cx="3721616" cy="4607408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Ježiš hovorí: „Ja som živý chlieb, ktorý zostúpil z neba. Kto bude jesť z tohto chleba, bude žiť naveky… Kto je moje telo a pije moju krv, má večný život…, ostáva vo mne a ja v ňom“ </a:t>
            </a:r>
          </a:p>
          <a:p>
            <a:endParaRPr lang="sk-SK" sz="2400" dirty="0"/>
          </a:p>
          <a:p>
            <a:r>
              <a:rPr lang="sk-SK" sz="2400" dirty="0"/>
              <a:t>Ježiš povedal pri Poslednej večeri: „Toto je moje telo, ktoré sa obetuje za vás… Toto je kalich mojej krvi.“ </a:t>
            </a:r>
            <a:br>
              <a:rPr lang="sk-SK" sz="2400" dirty="0"/>
            </a:br>
            <a:br>
              <a:rPr lang="sk-SK" sz="2400" dirty="0"/>
            </a:br>
            <a:endParaRPr lang="sk-SK" sz="2400" dirty="0"/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267674" cy="4032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00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4464496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/>
              <a:t>Čo hovoria </a:t>
            </a:r>
            <a:br>
              <a:rPr lang="sk-SK" dirty="0"/>
            </a:br>
            <a:r>
              <a:rPr lang="sk-SK" dirty="0"/>
              <a:t>cirkevné ustanovizne?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2348880"/>
            <a:ext cx="5616624" cy="4392488"/>
          </a:xfrm>
        </p:spPr>
        <p:txBody>
          <a:bodyPr>
            <a:normAutofit lnSpcReduction="10000"/>
          </a:bodyPr>
          <a:lstStyle/>
          <a:p>
            <a:pPr algn="ctr"/>
            <a:r>
              <a:rPr lang="sk-SK" dirty="0"/>
              <a:t>Sv. prijímanie Kristovho tela a krvi prehlbuje zjednotenie prijímajúceho s Pánom, odpúšťa mu všedné hriechy a chráni ho pred ťažkými hriechmi. </a:t>
            </a:r>
          </a:p>
          <a:p>
            <a:pPr algn="ctr"/>
            <a:r>
              <a:rPr lang="sk-SK" dirty="0"/>
              <a:t>Keďže v Oltárnej sviatosti je prítomný sám Kristus, treba ho uctievať v adorácií. Návšteva Najsvätejšej sviatosti je „dôkazom vďačnosti, znakom lásky a povinnosťou náležitej adorácie voči Kristovi Pánovi“. </a:t>
            </a:r>
            <a:br>
              <a:rPr lang="sk-SK" dirty="0"/>
            </a:br>
            <a:br>
              <a:rPr lang="sk-SK" dirty="0"/>
            </a:br>
            <a:br>
              <a:rPr lang="sk-SK" dirty="0"/>
            </a:br>
            <a:endParaRPr lang="sk-SK" dirty="0"/>
          </a:p>
          <a:p>
            <a:pPr algn="ctr"/>
            <a:endParaRPr lang="sk-SK" dirty="0"/>
          </a:p>
          <a:p>
            <a:pPr algn="ctr"/>
            <a:endParaRPr lang="sk-SK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DFD"/>
              </a:clrFrom>
              <a:clrTo>
                <a:srgbClr val="F5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7683"/>
            <a:ext cx="2840244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178</TotalTime>
  <Words>491</Words>
  <Application>Microsoft Office PowerPoint</Application>
  <PresentationFormat>Prezentácia na obrazovke (4:3)</PresentationFormat>
  <Paragraphs>44</Paragraphs>
  <Slides>11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Wingdings</vt:lpstr>
      <vt:lpstr>Soho</vt:lpstr>
      <vt:lpstr>SVIATOSť  EUCHARISTIE</vt:lpstr>
      <vt:lpstr>V čom spočíva sviatosť Eucharistie?</vt:lpstr>
      <vt:lpstr>Eucharistia =</vt:lpstr>
      <vt:lpstr>Premenenie</vt:lpstr>
      <vt:lpstr>Prijímanie</vt:lpstr>
      <vt:lpstr>Kto môže prijať eucharistiu?</vt:lpstr>
      <vt:lpstr>Čo hovorí katechizmus?</vt:lpstr>
      <vt:lpstr>Čo hovorí Sv. Písmo?</vt:lpstr>
      <vt:lpstr>Čo hovoria  cirkevné ustanovizne?</vt:lpstr>
      <vt:lpstr>Účinky prijímania sviatosti Eucharistie</vt:lpstr>
      <vt:lpstr>ĎAKUJEM ZA POZORNOSŤ...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SVIATOSť EUCHARISTIE</dc:title>
  <dc:creator>Učitel</dc:creator>
  <cp:lastModifiedBy>Ján Očovay</cp:lastModifiedBy>
  <cp:revision>16</cp:revision>
  <dcterms:created xsi:type="dcterms:W3CDTF">2014-02-16T17:37:43Z</dcterms:created>
  <dcterms:modified xsi:type="dcterms:W3CDTF">2021-03-08T09:37:58Z</dcterms:modified>
</cp:coreProperties>
</file>