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1" r:id="rId5"/>
    <p:sldId id="262" r:id="rId6"/>
    <p:sldId id="267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9999"/>
    <a:srgbClr val="009A46"/>
    <a:srgbClr val="660066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5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99C3D-98BD-4E54-AB98-E14D77E70289}" type="datetimeFigureOut">
              <a:rPr lang="sk-SK"/>
              <a:pPr>
                <a:defRPr/>
              </a:pPr>
              <a:t>1. 12. 2013</a:t>
            </a:fld>
            <a:endParaRPr lang="sk-SK"/>
          </a:p>
        </p:txBody>
      </p:sp>
      <p:sp>
        <p:nvSpPr>
          <p:cNvPr id="6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15327-4A35-4B66-B3AB-3E5A5E2AA56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86F8-AEC7-40E4-AC42-FDB77CCA19E8}" type="datetimeFigureOut">
              <a:rPr lang="sk-SK"/>
              <a:pPr>
                <a:defRPr/>
              </a:pPr>
              <a:t>1. 12. 2013</a:t>
            </a:fld>
            <a:endParaRPr lang="sk-SK"/>
          </a:p>
        </p:txBody>
      </p:sp>
      <p:sp>
        <p:nvSpPr>
          <p:cNvPr id="5" name="Zástupný symbol päty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0821A-64CC-41C5-865E-D1F44067B1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027EA-50F6-475A-987E-C64ED8C3386A}" type="datetimeFigureOut">
              <a:rPr lang="sk-SK"/>
              <a:pPr>
                <a:defRPr/>
              </a:pPr>
              <a:t>1. 12. 2013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2F394-5CEC-40D1-9B38-8EE477D4461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B2AE8-6A4B-4DC6-9FEE-A9F7DE093572}" type="datetimeFigureOut">
              <a:rPr lang="sk-SK"/>
              <a:pPr>
                <a:defRPr/>
              </a:pPr>
              <a:t>1. 12. 2013</a:t>
            </a:fld>
            <a:endParaRPr lang="sk-SK"/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0210D-D442-4411-8986-6C3CFBCFE83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5A220-A92B-4C8F-A4CD-6BA52B21FF88}" type="datetimeFigureOut">
              <a:rPr lang="sk-SK"/>
              <a:pPr>
                <a:defRPr/>
              </a:pPr>
              <a:t>1. 12. 2013</a:t>
            </a:fld>
            <a:endParaRPr lang="sk-SK"/>
          </a:p>
        </p:txBody>
      </p:sp>
      <p:sp>
        <p:nvSpPr>
          <p:cNvPr id="7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29633-720E-42C7-8FF1-558B0138589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C5AC9-83F4-4B12-A4FB-D4B3DD937F29}" type="datetimeFigureOut">
              <a:rPr lang="sk-SK"/>
              <a:pPr>
                <a:defRPr/>
              </a:pPr>
              <a:t>1. 12. 2013</a:t>
            </a:fld>
            <a:endParaRPr lang="sk-SK"/>
          </a:p>
        </p:txBody>
      </p:sp>
      <p:sp>
        <p:nvSpPr>
          <p:cNvPr id="6" name="Zástupný symbol päty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317C4-8D3E-4F8D-8A3C-2A122A4968E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60A2-52C5-4C3B-BC1F-8E0B601E454F}" type="datetimeFigureOut">
              <a:rPr lang="sk-SK"/>
              <a:pPr>
                <a:defRPr/>
              </a:pPr>
              <a:t>1. 12. 2013</a:t>
            </a:fld>
            <a:endParaRPr lang="sk-SK"/>
          </a:p>
        </p:txBody>
      </p:sp>
      <p:sp>
        <p:nvSpPr>
          <p:cNvPr id="9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F5501-D376-4122-8A9A-67469230D43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99699-21E9-4D49-B875-5A9E10589E3D}" type="datetimeFigureOut">
              <a:rPr lang="sk-SK"/>
              <a:pPr>
                <a:defRPr/>
              </a:pPr>
              <a:t>1. 12. 2013</a:t>
            </a:fld>
            <a:endParaRPr lang="sk-SK"/>
          </a:p>
        </p:txBody>
      </p:sp>
      <p:sp>
        <p:nvSpPr>
          <p:cNvPr id="4" name="Zástupný symbol päty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45F17-503D-4E83-A08A-FF075F03294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A2E8-0066-488D-A265-5498F3F53625}" type="datetimeFigureOut">
              <a:rPr lang="sk-SK"/>
              <a:pPr>
                <a:defRPr/>
              </a:pPr>
              <a:t>1. 12. 2013</a:t>
            </a:fld>
            <a:endParaRPr lang="sk-SK"/>
          </a:p>
        </p:txBody>
      </p:sp>
      <p:sp>
        <p:nvSpPr>
          <p:cNvPr id="3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ABDDA-C22B-4728-8057-31E609784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73076-E177-408A-AAB6-115C7982990B}" type="datetimeFigureOut">
              <a:rPr lang="sk-SK"/>
              <a:pPr>
                <a:defRPr/>
              </a:pPr>
              <a:t>1. 12. 2013</a:t>
            </a:fld>
            <a:endParaRPr lang="sk-SK"/>
          </a:p>
        </p:txBody>
      </p:sp>
      <p:sp>
        <p:nvSpPr>
          <p:cNvPr id="7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68C3C-0C43-458C-91C9-4C85BB5B85F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75DC4-CB03-45E8-B3B7-3D39342E5A88}" type="datetimeFigureOut">
              <a:rPr lang="sk-SK"/>
              <a:pPr>
                <a:defRPr/>
              </a:pPr>
              <a:t>1. 12. 2013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CC314-ED36-4F0F-831E-73576506974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Zástupný symbol textu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D8E474-ED14-4366-87EA-B0188B2CFEDC}" type="datetimeFigureOut">
              <a:rPr lang="sk-SK"/>
              <a:pPr>
                <a:defRPr/>
              </a:pPr>
              <a:t>1. 12. 2013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9A6029-BCB0-419F-B7BD-2C55E5E2E1A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1" r:id="rId4"/>
    <p:sldLayoutId id="2147483855" r:id="rId5"/>
    <p:sldLayoutId id="2147483850" r:id="rId6"/>
    <p:sldLayoutId id="2147483856" r:id="rId7"/>
    <p:sldLayoutId id="2147483857" r:id="rId8"/>
    <p:sldLayoutId id="2147483858" r:id="rId9"/>
    <p:sldLayoutId id="2147483849" r:id="rId10"/>
    <p:sldLayoutId id="2147483859" r:id="rId11"/>
  </p:sldLayoutIdLst>
  <p:transition>
    <p:split/>
  </p:transition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63" y="1071563"/>
            <a:ext cx="8458200" cy="43576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k-SK" sz="8000" b="1" dirty="0" smtClean="0">
                <a:solidFill>
                  <a:srgbClr val="002060"/>
                </a:solidFill>
                <a:effectLst/>
                <a:latin typeface="Berlin Sans FB" pitchFamily="34" charset="0"/>
              </a:rPr>
              <a:t>Dopyt</a:t>
            </a:r>
            <a:r>
              <a:rPr lang="sk-SK" sz="7200" b="1" dirty="0" smtClean="0">
                <a:solidFill>
                  <a:srgbClr val="002060"/>
                </a:solidFill>
                <a:effectLst/>
                <a:latin typeface="Berlin Sans FB" pitchFamily="34" charset="0"/>
              </a:rPr>
              <a:t> </a:t>
            </a:r>
            <a:br>
              <a:rPr lang="sk-SK" sz="7200" b="1" dirty="0" smtClean="0">
                <a:solidFill>
                  <a:srgbClr val="002060"/>
                </a:solidFill>
                <a:effectLst/>
                <a:latin typeface="Berlin Sans FB" pitchFamily="34" charset="0"/>
              </a:rPr>
            </a:br>
            <a:r>
              <a:rPr lang="sk-SK" sz="5400" b="1" dirty="0" smtClean="0">
                <a:solidFill>
                  <a:srgbClr val="0070C0"/>
                </a:solidFill>
                <a:effectLst/>
                <a:latin typeface="Berlin Sans FB" pitchFamily="34" charset="0"/>
              </a:rPr>
              <a:t>a</a:t>
            </a:r>
            <a:r>
              <a:rPr lang="sk-SK" sz="7200" b="1" dirty="0" smtClean="0">
                <a:solidFill>
                  <a:srgbClr val="002060"/>
                </a:solidFill>
                <a:effectLst/>
                <a:latin typeface="Berlin Sans FB" pitchFamily="34" charset="0"/>
              </a:rPr>
              <a:t> </a:t>
            </a:r>
            <a:br>
              <a:rPr lang="sk-SK" sz="7200" b="1" dirty="0" smtClean="0">
                <a:solidFill>
                  <a:srgbClr val="002060"/>
                </a:solidFill>
                <a:effectLst/>
                <a:latin typeface="Berlin Sans FB" pitchFamily="34" charset="0"/>
              </a:rPr>
            </a:br>
            <a:r>
              <a:rPr lang="sk-SK" sz="8000" b="1" dirty="0" smtClean="0">
                <a:solidFill>
                  <a:srgbClr val="00B050"/>
                </a:solidFill>
                <a:effectLst/>
                <a:latin typeface="Berlin Sans FB" pitchFamily="34" charset="0"/>
              </a:rPr>
              <a:t>ponuka</a:t>
            </a:r>
            <a:r>
              <a:rPr lang="sk-SK" sz="7200" b="1" dirty="0" smtClean="0">
                <a:solidFill>
                  <a:srgbClr val="002060"/>
                </a:solidFill>
                <a:effectLst/>
                <a:latin typeface="Berlin Sans FB" pitchFamily="34" charset="0"/>
              </a:rPr>
              <a:t> </a:t>
            </a:r>
            <a:endParaRPr lang="sk-SK" sz="7200" b="1" dirty="0">
              <a:solidFill>
                <a:srgbClr val="002060"/>
              </a:solidFill>
              <a:effectLst/>
              <a:latin typeface="Berlin Sans FB" pitchFamily="34" charset="0"/>
            </a:endParaRPr>
          </a:p>
        </p:txBody>
      </p:sp>
      <p:pic>
        <p:nvPicPr>
          <p:cNvPr id="136198" name="Picture 6" descr="http://www.google.sk/url?source=imglanding&amp;ct=img&amp;q=http://images.colourbox.com/thumb_COLOURBOX1712654.jpg&amp;sa=X&amp;ei=es7EUJGGJoLVtAa3rYGYCA&amp;ved=0CAwQ8wc4uAE&amp;usg=AFQjCNFkBklTOeFocpnUljJhW-RAqh92l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3643314"/>
            <a:ext cx="1877735" cy="2921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6200" name="Picture 8" descr="http://www.google.sk/url?source=imglanding&amp;ct=img&amp;q=http://www.uzemneplany.sk/cache/photomanager/euro-320x320-320x320-0x0.jpg&amp;sa=X&amp;ei=Ec_EUJf3Asj1sgbA4YHwBg&amp;ved=0CAsQ8wc&amp;usg=AFQjCNESylkLyoWtHdUHS6Lir39BP49cs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42"/>
            <a:ext cx="2428891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5400" b="1" dirty="0" smtClean="0">
                <a:latin typeface="Berlin Sans FB" pitchFamily="34" charset="0"/>
              </a:rPr>
              <a:t>Dopyt</a:t>
            </a:r>
            <a:endParaRPr lang="sk-SK" sz="5400" b="1" dirty="0">
              <a:latin typeface="Berlin Sans FB" pitchFamily="34" charset="0"/>
            </a:endParaRPr>
          </a:p>
        </p:txBody>
      </p:sp>
      <p:sp>
        <p:nvSpPr>
          <p:cNvPr id="14338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303837"/>
          </a:xfrm>
        </p:spPr>
        <p:txBody>
          <a:bodyPr/>
          <a:lstStyle/>
          <a:p>
            <a:pPr>
              <a:buClr>
                <a:srgbClr val="FF3399"/>
              </a:buClr>
            </a:pPr>
            <a:r>
              <a:rPr lang="sk-SK" sz="3500" b="1" smtClean="0">
                <a:solidFill>
                  <a:srgbClr val="660066"/>
                </a:solidFill>
                <a:latin typeface="Calibri" pitchFamily="34" charset="0"/>
              </a:rPr>
              <a:t>predstavuje množstvo tovaru, ktorý je kupujúci ochotný kúpiť za určitú cenu</a:t>
            </a:r>
          </a:p>
          <a:p>
            <a:pPr>
              <a:buClr>
                <a:srgbClr val="FF3399"/>
              </a:buClr>
            </a:pPr>
            <a:r>
              <a:rPr lang="sk-SK" sz="3500" b="1" smtClean="0">
                <a:solidFill>
                  <a:srgbClr val="660066"/>
                </a:solidFill>
                <a:latin typeface="Calibri" pitchFamily="34" charset="0"/>
              </a:rPr>
              <a:t>dopyt po určitom tovare ovplyvňuje: </a:t>
            </a:r>
            <a:r>
              <a:rPr lang="sk-SK" sz="3500" b="1" smtClean="0">
                <a:solidFill>
                  <a:srgbClr val="002060"/>
                </a:solidFill>
                <a:latin typeface="Calibri" pitchFamily="34" charset="0"/>
              </a:rPr>
              <a:t>cena tovarov, výška príjmov, zvyky spotrebiteľov, trendy atď. </a:t>
            </a:r>
            <a:endParaRPr lang="sk-SK" sz="3500" b="1" smtClean="0">
              <a:solidFill>
                <a:srgbClr val="660066"/>
              </a:solidFill>
              <a:latin typeface="Calibri" pitchFamily="34" charset="0"/>
            </a:endParaRPr>
          </a:p>
          <a:p>
            <a:pPr>
              <a:buClr>
                <a:srgbClr val="FF3399"/>
              </a:buClr>
            </a:pPr>
            <a:r>
              <a:rPr lang="sk-SK" sz="3500" b="1" smtClean="0">
                <a:solidFill>
                  <a:srgbClr val="660066"/>
                </a:solidFill>
                <a:latin typeface="Calibri" pitchFamily="34" charset="0"/>
              </a:rPr>
              <a:t>platí pravidlo, že čím je vyššia cena tovaru, tým je nižší dopyt po ňom (spotrebitelia nemajú záujem tovar kupovať) = </a:t>
            </a:r>
            <a:r>
              <a:rPr lang="sk-SK" sz="3500" b="1" smtClean="0">
                <a:solidFill>
                  <a:srgbClr val="002060"/>
                </a:solidFill>
                <a:latin typeface="Calibri" pitchFamily="34" charset="0"/>
              </a:rPr>
              <a:t>zákon klesajúceho dopytu </a:t>
            </a:r>
          </a:p>
          <a:p>
            <a:pPr>
              <a:buFont typeface="Wingdings" pitchFamily="2" charset="2"/>
              <a:buChar char="v"/>
            </a:pPr>
            <a:endParaRPr lang="sk-SK" sz="3600" b="1" smtClean="0">
              <a:solidFill>
                <a:srgbClr val="66006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sk-SK" sz="3600" b="1" smtClean="0">
              <a:solidFill>
                <a:srgbClr val="6600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4400" b="1" dirty="0" smtClean="0">
                <a:latin typeface="Berlin Sans FB" pitchFamily="34" charset="0"/>
              </a:rPr>
              <a:t>Krivka dopytu</a:t>
            </a:r>
            <a:endParaRPr lang="sk-SK" sz="4400" b="1" dirty="0">
              <a:latin typeface="Berlin Sans FB" pitchFamily="34" charset="0"/>
            </a:endParaRPr>
          </a:p>
        </p:txBody>
      </p:sp>
      <p:cxnSp>
        <p:nvCxnSpPr>
          <p:cNvPr id="6" name="Rovná spojnica 5"/>
          <p:cNvCxnSpPr/>
          <p:nvPr/>
        </p:nvCxnSpPr>
        <p:spPr>
          <a:xfrm rot="5400000">
            <a:off x="-1037431" y="3750469"/>
            <a:ext cx="3787775" cy="158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857250" y="5643563"/>
            <a:ext cx="6643688" cy="158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lúk 8"/>
          <p:cNvSpPr/>
          <p:nvPr/>
        </p:nvSpPr>
        <p:spPr>
          <a:xfrm rot="10800000">
            <a:off x="1571625" y="214313"/>
            <a:ext cx="7215188" cy="5000625"/>
          </a:xfrm>
          <a:prstGeom prst="arc">
            <a:avLst/>
          </a:prstGeom>
          <a:ln w="6350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5365" name="BlokTextu 9"/>
          <p:cNvSpPr txBox="1">
            <a:spLocks noChangeArrowheads="1"/>
          </p:cNvSpPr>
          <p:nvPr/>
        </p:nvSpPr>
        <p:spPr bwMode="auto">
          <a:xfrm>
            <a:off x="214313" y="1357313"/>
            <a:ext cx="157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000" b="1">
                <a:latin typeface="Franklin Gothic Book" pitchFamily="34" charset="0"/>
              </a:rPr>
              <a:t>Cena tovaru</a:t>
            </a:r>
          </a:p>
        </p:txBody>
      </p:sp>
      <p:sp>
        <p:nvSpPr>
          <p:cNvPr id="15366" name="BlokTextu 10"/>
          <p:cNvSpPr txBox="1">
            <a:spLocks noChangeArrowheads="1"/>
          </p:cNvSpPr>
          <p:nvPr/>
        </p:nvSpPr>
        <p:spPr bwMode="auto">
          <a:xfrm>
            <a:off x="6929438" y="5786438"/>
            <a:ext cx="1957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2000" b="1">
                <a:latin typeface="Franklin Gothic Book" pitchFamily="34" charset="0"/>
              </a:rPr>
              <a:t>Množstvo tovaru</a:t>
            </a:r>
          </a:p>
        </p:txBody>
      </p:sp>
      <p:cxnSp>
        <p:nvCxnSpPr>
          <p:cNvPr id="13" name="Rovná spojovacia šípka 12"/>
          <p:cNvCxnSpPr/>
          <p:nvPr/>
        </p:nvCxnSpPr>
        <p:spPr>
          <a:xfrm flipV="1">
            <a:off x="4429125" y="2428875"/>
            <a:ext cx="928688" cy="7143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8" name="BlokTextu 13"/>
          <p:cNvSpPr txBox="1">
            <a:spLocks noChangeArrowheads="1"/>
          </p:cNvSpPr>
          <p:nvPr/>
        </p:nvSpPr>
        <p:spPr bwMode="auto">
          <a:xfrm>
            <a:off x="4425950" y="1571625"/>
            <a:ext cx="4232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k-SK" sz="2800" b="1">
                <a:solidFill>
                  <a:srgbClr val="002060"/>
                </a:solidFill>
                <a:latin typeface="Calibri" pitchFamily="34" charset="0"/>
              </a:rPr>
              <a:t>Krivku dopytu ozna</a:t>
            </a:r>
            <a:r>
              <a:rPr lang="sk-SK" sz="2600" b="1">
                <a:solidFill>
                  <a:srgbClr val="002060"/>
                </a:solidFill>
                <a:latin typeface="Calibri" pitchFamily="34" charset="0"/>
              </a:rPr>
              <a:t>č</a:t>
            </a:r>
            <a:r>
              <a:rPr lang="sk-SK" sz="2800" b="1">
                <a:solidFill>
                  <a:srgbClr val="002060"/>
                </a:solidFill>
                <a:latin typeface="Calibri" pitchFamily="34" charset="0"/>
              </a:rPr>
              <a:t>ujeme </a:t>
            </a:r>
          </a:p>
          <a:p>
            <a:pPr algn="ctr"/>
            <a:r>
              <a:rPr lang="sk-SK" sz="2800" b="1">
                <a:solidFill>
                  <a:srgbClr val="002060"/>
                </a:solidFill>
                <a:latin typeface="Calibri" pitchFamily="34" charset="0"/>
              </a:rPr>
              <a:t>písmenom D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5400" b="1" dirty="0" smtClean="0">
                <a:solidFill>
                  <a:srgbClr val="009A46"/>
                </a:solidFill>
                <a:latin typeface="Berlin Sans FB" pitchFamily="34" charset="0"/>
              </a:rPr>
              <a:t>PONUKA</a:t>
            </a:r>
            <a:endParaRPr lang="sk-SK" sz="5400" b="1" dirty="0">
              <a:solidFill>
                <a:srgbClr val="009A46"/>
              </a:solidFill>
              <a:latin typeface="Berlin Sans FB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50" y="1357313"/>
            <a:ext cx="8686800" cy="5500687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rgbClr val="FFC000"/>
              </a:buClr>
              <a:buFont typeface="Wingdings 2"/>
              <a:buChar char=""/>
              <a:defRPr/>
            </a:pPr>
            <a:r>
              <a:rPr lang="sk-SK" sz="3600" b="1" dirty="0" smtClean="0">
                <a:solidFill>
                  <a:srgbClr val="663300"/>
                </a:solidFill>
                <a:latin typeface="Calibri" pitchFamily="34" charset="0"/>
              </a:rPr>
              <a:t>predstavuje množstvo tovaru, ktorý je predávajúci ochotný predať na trhu za určitú cenu</a:t>
            </a:r>
          </a:p>
          <a:p>
            <a:pPr fontAlgn="auto">
              <a:spcAft>
                <a:spcPts val="0"/>
              </a:spcAft>
              <a:buClr>
                <a:srgbClr val="FFC000"/>
              </a:buClr>
              <a:buFont typeface="Wingdings 2"/>
              <a:buChar char=""/>
              <a:defRPr/>
            </a:pPr>
            <a:r>
              <a:rPr lang="sk-SK" sz="3600" b="1" dirty="0" smtClean="0">
                <a:solidFill>
                  <a:srgbClr val="663300"/>
                </a:solidFill>
                <a:latin typeface="Calibri" pitchFamily="34" charset="0"/>
              </a:rPr>
              <a:t>ponuku tovaru ovplyvňuje: </a:t>
            </a:r>
            <a:r>
              <a:rPr lang="sk-SK" sz="3600" b="1" dirty="0" smtClean="0">
                <a:solidFill>
                  <a:srgbClr val="009A46"/>
                </a:solidFill>
                <a:latin typeface="Calibri" pitchFamily="34" charset="0"/>
              </a:rPr>
              <a:t>cena tovarov, ktoré určuje výrobca, cena výrobných faktorov </a:t>
            </a:r>
            <a:r>
              <a:rPr lang="sk-SK" b="1" dirty="0" smtClean="0">
                <a:solidFill>
                  <a:srgbClr val="009A46"/>
                </a:solidFill>
                <a:latin typeface="Calibri" pitchFamily="34" charset="0"/>
              </a:rPr>
              <a:t>(koľko bude stáť výroba tovarov)</a:t>
            </a:r>
            <a:endParaRPr lang="sk-SK" sz="3600" b="1" dirty="0" smtClean="0">
              <a:solidFill>
                <a:srgbClr val="009A46"/>
              </a:solidFill>
              <a:latin typeface="Calibri" pitchFamily="34" charset="0"/>
            </a:endParaRPr>
          </a:p>
          <a:p>
            <a:pPr fontAlgn="auto">
              <a:spcAft>
                <a:spcPts val="0"/>
              </a:spcAft>
              <a:buClr>
                <a:srgbClr val="FFC000"/>
              </a:buClr>
              <a:buFont typeface="Wingdings 2"/>
              <a:buChar char=""/>
              <a:defRPr/>
            </a:pPr>
            <a:r>
              <a:rPr lang="sk-SK" sz="3600" b="1" dirty="0" smtClean="0">
                <a:solidFill>
                  <a:srgbClr val="663300"/>
                </a:solidFill>
                <a:latin typeface="Calibri" pitchFamily="34" charset="0"/>
              </a:rPr>
              <a:t>platí pravidlo, že čím je vyššia cena tovaru, tým aj ponúkané množstvo tovaru stúpa (výrobcovia chcú predať viac) = </a:t>
            </a:r>
            <a:r>
              <a:rPr lang="sk-SK" sz="3600" b="1" dirty="0" smtClean="0">
                <a:solidFill>
                  <a:srgbClr val="009A46"/>
                </a:solidFill>
                <a:latin typeface="Calibri" pitchFamily="34" charset="0"/>
              </a:rPr>
              <a:t>zákon rastúcej ponuky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sk-SK" sz="3600" b="1" dirty="0" smtClean="0">
              <a:solidFill>
                <a:srgbClr val="660066"/>
              </a:solidFill>
              <a:latin typeface="Calibri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sk-SK" sz="3600" b="1" dirty="0">
              <a:solidFill>
                <a:srgbClr val="6600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937" y="490538"/>
            <a:ext cx="8686801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4400" b="1" dirty="0" smtClean="0">
                <a:solidFill>
                  <a:srgbClr val="009A46"/>
                </a:solidFill>
                <a:latin typeface="Berlin Sans FB" pitchFamily="34" charset="0"/>
              </a:rPr>
              <a:t>Krivka Ponuky</a:t>
            </a:r>
            <a:endParaRPr lang="sk-SK" sz="4400" b="1" dirty="0">
              <a:solidFill>
                <a:srgbClr val="009A46"/>
              </a:solidFill>
              <a:latin typeface="Berlin Sans FB" pitchFamily="34" charset="0"/>
            </a:endParaRPr>
          </a:p>
        </p:txBody>
      </p:sp>
      <p:cxnSp>
        <p:nvCxnSpPr>
          <p:cNvPr id="6" name="Rovná spojnica 5"/>
          <p:cNvCxnSpPr/>
          <p:nvPr/>
        </p:nvCxnSpPr>
        <p:spPr>
          <a:xfrm rot="5400000">
            <a:off x="-1037431" y="3750469"/>
            <a:ext cx="3787775" cy="158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857250" y="5643563"/>
            <a:ext cx="6643688" cy="158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BlokTextu 9"/>
          <p:cNvSpPr txBox="1">
            <a:spLocks noChangeArrowheads="1"/>
          </p:cNvSpPr>
          <p:nvPr/>
        </p:nvSpPr>
        <p:spPr bwMode="auto">
          <a:xfrm>
            <a:off x="214313" y="1357313"/>
            <a:ext cx="157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000" b="1">
                <a:latin typeface="Franklin Gothic Book" pitchFamily="34" charset="0"/>
              </a:rPr>
              <a:t>Cena tovaru</a:t>
            </a:r>
          </a:p>
        </p:txBody>
      </p:sp>
      <p:sp>
        <p:nvSpPr>
          <p:cNvPr id="17413" name="BlokTextu 10"/>
          <p:cNvSpPr txBox="1">
            <a:spLocks noChangeArrowheads="1"/>
          </p:cNvSpPr>
          <p:nvPr/>
        </p:nvSpPr>
        <p:spPr bwMode="auto">
          <a:xfrm>
            <a:off x="6929438" y="5786438"/>
            <a:ext cx="1957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2000" b="1">
                <a:latin typeface="Franklin Gothic Book" pitchFamily="34" charset="0"/>
              </a:rPr>
              <a:t>Množstvo tovaru</a:t>
            </a:r>
          </a:p>
        </p:txBody>
      </p:sp>
      <p:cxnSp>
        <p:nvCxnSpPr>
          <p:cNvPr id="13" name="Rovná spojovacia šípka 12"/>
          <p:cNvCxnSpPr/>
          <p:nvPr/>
        </p:nvCxnSpPr>
        <p:spPr>
          <a:xfrm rot="10800000">
            <a:off x="4000500" y="2857500"/>
            <a:ext cx="714375" cy="6445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BlokTextu 13"/>
          <p:cNvSpPr txBox="1">
            <a:spLocks noChangeArrowheads="1"/>
          </p:cNvSpPr>
          <p:nvPr/>
        </p:nvSpPr>
        <p:spPr bwMode="auto">
          <a:xfrm>
            <a:off x="1711325" y="1714500"/>
            <a:ext cx="4279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k-SK" sz="2800" b="1">
                <a:latin typeface="Calibri" pitchFamily="34" charset="0"/>
              </a:rPr>
              <a:t>Krivku ponuky ozna</a:t>
            </a:r>
            <a:r>
              <a:rPr lang="sk-SK" sz="2600" b="1">
                <a:latin typeface="Calibri" pitchFamily="34" charset="0"/>
              </a:rPr>
              <a:t>č</a:t>
            </a:r>
            <a:r>
              <a:rPr lang="sk-SK" sz="2800" b="1">
                <a:latin typeface="Calibri" pitchFamily="34" charset="0"/>
              </a:rPr>
              <a:t>ujeme </a:t>
            </a:r>
          </a:p>
          <a:p>
            <a:pPr algn="ctr"/>
            <a:r>
              <a:rPr lang="sk-SK" sz="2800" b="1">
                <a:latin typeface="Calibri" pitchFamily="34" charset="0"/>
              </a:rPr>
              <a:t>písmenom S </a:t>
            </a:r>
          </a:p>
        </p:txBody>
      </p:sp>
      <p:sp>
        <p:nvSpPr>
          <p:cNvPr id="19" name="Voľná forma 18"/>
          <p:cNvSpPr/>
          <p:nvPr/>
        </p:nvSpPr>
        <p:spPr>
          <a:xfrm rot="647597">
            <a:off x="1989138" y="2333625"/>
            <a:ext cx="3878262" cy="3305175"/>
          </a:xfrm>
          <a:custGeom>
            <a:avLst/>
            <a:gdLst>
              <a:gd name="connsiteX0" fmla="*/ 0 w 6161964"/>
              <a:gd name="connsiteY0" fmla="*/ 4833582 h 4833582"/>
              <a:gd name="connsiteX1" fmla="*/ 3944203 w 6161964"/>
              <a:gd name="connsiteY1" fmla="*/ 2772771 h 4833582"/>
              <a:gd name="connsiteX2" fmla="*/ 5841242 w 6161964"/>
              <a:gd name="connsiteY2" fmla="*/ 398060 h 4833582"/>
              <a:gd name="connsiteX3" fmla="*/ 5868538 w 6161964"/>
              <a:gd name="connsiteY3" fmla="*/ 384412 h 483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61964" h="4833582">
                <a:moveTo>
                  <a:pt x="0" y="4833582"/>
                </a:moveTo>
                <a:cubicBezTo>
                  <a:pt x="1485331" y="4172803"/>
                  <a:pt x="2970663" y="3512025"/>
                  <a:pt x="3944203" y="2772771"/>
                </a:cubicBezTo>
                <a:cubicBezTo>
                  <a:pt x="4917743" y="2033517"/>
                  <a:pt x="5520520" y="796120"/>
                  <a:pt x="5841242" y="398060"/>
                </a:cubicBezTo>
                <a:cubicBezTo>
                  <a:pt x="6161964" y="0"/>
                  <a:pt x="5868538" y="384412"/>
                  <a:pt x="5868538" y="384412"/>
                </a:cubicBezTo>
              </a:path>
            </a:pathLst>
          </a:custGeom>
          <a:ln w="6350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1268760"/>
            <a:ext cx="8686800" cy="4525962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sk-SK" sz="6000" b="1" dirty="0" smtClean="0">
                <a:solidFill>
                  <a:srgbClr val="009A46"/>
                </a:solidFill>
                <a:latin typeface="Segoe Print" pitchFamily="2" charset="0"/>
              </a:rPr>
              <a:t>Vzťah medzi </a:t>
            </a:r>
            <a:br>
              <a:rPr lang="sk-SK" sz="6000" b="1" dirty="0" smtClean="0">
                <a:solidFill>
                  <a:srgbClr val="009A46"/>
                </a:solidFill>
                <a:latin typeface="Segoe Print" pitchFamily="2" charset="0"/>
              </a:rPr>
            </a:br>
            <a:r>
              <a:rPr lang="sk-SK" sz="6000" b="1" dirty="0" smtClean="0">
                <a:solidFill>
                  <a:srgbClr val="D60093"/>
                </a:solidFill>
                <a:latin typeface="Segoe Print" pitchFamily="2" charset="0"/>
              </a:rPr>
              <a:t>dopytom </a:t>
            </a:r>
            <a:r>
              <a:rPr lang="sk-SK" sz="6000" b="1" dirty="0" smtClean="0">
                <a:solidFill>
                  <a:srgbClr val="009A46"/>
                </a:solidFill>
                <a:latin typeface="Segoe Print" pitchFamily="2" charset="0"/>
              </a:rPr>
              <a:t>a </a:t>
            </a:r>
            <a:r>
              <a:rPr lang="sk-SK" sz="6000" b="1" dirty="0" smtClean="0">
                <a:solidFill>
                  <a:srgbClr val="002060"/>
                </a:solidFill>
                <a:latin typeface="Segoe Print" pitchFamily="2" charset="0"/>
              </a:rPr>
              <a:t>ponukou </a:t>
            </a:r>
            <a:endParaRPr lang="sk-SK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323528" y="260648"/>
            <a:ext cx="8568952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sk-SK" sz="4000" b="1" dirty="0" smtClean="0">
                <a:solidFill>
                  <a:srgbClr val="D60093"/>
                </a:solidFill>
                <a:latin typeface="Segoe Print" pitchFamily="2" charset="0"/>
              </a:rPr>
              <a:t>Dopyt je vyšší ako ponuka (D&gt;P)</a:t>
            </a:r>
          </a:p>
          <a:p>
            <a:pPr marL="342900" indent="-342900"/>
            <a:endParaRPr lang="sk-SK" sz="3200" b="1" dirty="0" smtClean="0">
              <a:solidFill>
                <a:srgbClr val="D60093"/>
              </a:solidFill>
              <a:latin typeface="Segoe Print" pitchFamily="2" charset="0"/>
            </a:endParaRPr>
          </a:p>
          <a:p>
            <a:pPr marL="342900" indent="-342900"/>
            <a:endParaRPr lang="sk-SK" sz="3200" b="1" dirty="0" smtClean="0">
              <a:solidFill>
                <a:srgbClr val="D60093"/>
              </a:solidFill>
              <a:latin typeface="Segoe Print" pitchFamily="2" charset="0"/>
            </a:endParaRPr>
          </a:p>
          <a:p>
            <a:pPr marL="342900" indent="-342900"/>
            <a:endParaRPr lang="sk-SK" sz="1100" b="1" dirty="0" smtClean="0">
              <a:solidFill>
                <a:srgbClr val="D60093"/>
              </a:solidFill>
              <a:latin typeface="Segoe Print" pitchFamily="2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sk-SK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 trhu je </a:t>
            </a:r>
            <a:r>
              <a:rPr lang="sk-SK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nedostatok</a:t>
            </a:r>
            <a:r>
              <a:rPr lang="sk-SK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tovaru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sk-SK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výrobcovia </a:t>
            </a:r>
            <a:r>
              <a:rPr lang="sk-SK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zvyšujú</a:t>
            </a:r>
            <a:r>
              <a:rPr lang="sk-SK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ceny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sk-SK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zvyšuje sa výroba – ponuka sa </a:t>
            </a:r>
            <a:r>
              <a:rPr lang="sk-SK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zvyšuje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sk-SK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vyššie ceny - </a:t>
            </a:r>
            <a:r>
              <a:rPr lang="sk-SK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dopyt</a:t>
            </a:r>
            <a:r>
              <a:rPr lang="sk-SK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sa následne zníži</a:t>
            </a:r>
          </a:p>
          <a:p>
            <a:pPr marL="342900" indent="-342900">
              <a:buAutoNum type="arabicPeriod"/>
            </a:pPr>
            <a:endParaRPr lang="sk-SK" sz="2000" dirty="0" smtClean="0"/>
          </a:p>
          <a:p>
            <a:pPr marL="342900" indent="-342900"/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/>
            <a:r>
              <a:rPr lang="sk-SK" dirty="0" smtClean="0"/>
              <a:t> </a:t>
            </a:r>
          </a:p>
        </p:txBody>
      </p:sp>
      <p:pic>
        <p:nvPicPr>
          <p:cNvPr id="3074" name="Picture 2" descr="http://2guystalkingmetsbaseball.com/wp-content/uploads/2013/03/Up-Arrow-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060848"/>
            <a:ext cx="1675961" cy="1340769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107504" y="404664"/>
            <a:ext cx="878497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sk-SK" sz="4000" b="1" dirty="0" smtClean="0">
                <a:solidFill>
                  <a:srgbClr val="009A46"/>
                </a:solidFill>
                <a:latin typeface="Segoe Print" pitchFamily="2" charset="0"/>
              </a:rPr>
              <a:t>Ponuka je vyššia ako dopyt (P&gt;D)</a:t>
            </a:r>
          </a:p>
          <a:p>
            <a:pPr marL="342900" indent="-342900"/>
            <a:endParaRPr lang="sk-SK" sz="3200" b="1" dirty="0" smtClean="0">
              <a:solidFill>
                <a:srgbClr val="D60093"/>
              </a:solidFill>
              <a:latin typeface="Segoe Print" pitchFamily="2" charset="0"/>
            </a:endParaRPr>
          </a:p>
          <a:p>
            <a:pPr marL="342900" indent="-342900"/>
            <a:endParaRPr lang="sk-SK" sz="3200" b="1" dirty="0" smtClean="0">
              <a:solidFill>
                <a:srgbClr val="D60093"/>
              </a:solidFill>
              <a:latin typeface="Segoe Print" pitchFamily="2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sk-SK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 trhu je </a:t>
            </a:r>
            <a:r>
              <a:rPr lang="sk-SK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prebytok</a:t>
            </a:r>
            <a:r>
              <a:rPr lang="sk-SK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tovaru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k-SK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výrobcovia </a:t>
            </a:r>
            <a:r>
              <a:rPr lang="sk-SK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znižujú</a:t>
            </a:r>
            <a:r>
              <a:rPr lang="sk-SK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ceny, aby tovar predali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k-SK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znižuje sa výroba – </a:t>
            </a:r>
            <a:r>
              <a:rPr lang="sk-SK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ponuka</a:t>
            </a:r>
            <a:r>
              <a:rPr lang="sk-SK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sa zníži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k-SK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vytvorí sa </a:t>
            </a:r>
            <a:r>
              <a:rPr lang="sk-SK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dočasná rovnováha </a:t>
            </a:r>
            <a:r>
              <a:rPr lang="sk-SK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medzi P a D </a:t>
            </a:r>
          </a:p>
          <a:p>
            <a:pPr marL="342900" indent="-342900"/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/>
            <a:r>
              <a:rPr lang="sk-SK" dirty="0" smtClean="0"/>
              <a:t> </a:t>
            </a:r>
          </a:p>
        </p:txBody>
      </p:sp>
      <p:pic>
        <p:nvPicPr>
          <p:cNvPr id="2050" name="Picture 2" descr="https://encrypted-tbn1.gstatic.com/images?q=tbn:ANd9GcQ3QlBG4bMwHcDGjE7aml2F4GysoFcxvqBAbOBKfTSKzHx6GdAQ7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82137">
            <a:off x="5858607" y="4908398"/>
            <a:ext cx="2781300" cy="163830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323528" y="188640"/>
            <a:ext cx="828092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sk-SK" sz="5400" b="1" dirty="0" smtClean="0">
                <a:solidFill>
                  <a:srgbClr val="009999"/>
                </a:solidFill>
                <a:latin typeface="Segoe Print" pitchFamily="2" charset="0"/>
              </a:rPr>
              <a:t>Dopyt = Ponuka </a:t>
            </a:r>
          </a:p>
          <a:p>
            <a:pPr marL="342900" indent="-342900"/>
            <a:endParaRPr lang="sk-SK" sz="3200" b="1" dirty="0" smtClean="0">
              <a:solidFill>
                <a:srgbClr val="D60093"/>
              </a:solidFill>
              <a:latin typeface="Segoe Print" pitchFamily="2" charset="0"/>
            </a:endParaRPr>
          </a:p>
          <a:p>
            <a:pPr marL="342900" indent="-342900"/>
            <a:endParaRPr lang="sk-SK" sz="3200" b="1" dirty="0" smtClean="0">
              <a:solidFill>
                <a:srgbClr val="D60093"/>
              </a:solidFill>
              <a:latin typeface="Segoe Print" pitchFamily="2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sk-SK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existuje len teoreticky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k-SK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cena </a:t>
            </a:r>
            <a:r>
              <a:rPr lang="sk-SK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 nemení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k-SK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všetok tovar sa predá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k-SK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dopyt je uspokojený </a:t>
            </a:r>
          </a:p>
          <a:p>
            <a:pPr marL="342900" indent="-342900">
              <a:buFont typeface="Wingdings" pitchFamily="2" charset="2"/>
              <a:buChar char="§"/>
            </a:pPr>
            <a:endParaRPr lang="sk-SK" sz="4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sk-SK" sz="2400" dirty="0" smtClean="0"/>
          </a:p>
          <a:p>
            <a:pPr marL="342900" indent="-342900"/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/>
            <a:r>
              <a:rPr lang="sk-SK" dirty="0" smtClean="0"/>
              <a:t> </a:t>
            </a:r>
          </a:p>
        </p:txBody>
      </p:sp>
      <p:pic>
        <p:nvPicPr>
          <p:cNvPr id="1026" name="Picture 2" descr="http://corp.yonyx.com/wp-content/uploads/2013/10/customer-relatinshi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005064"/>
            <a:ext cx="2285923" cy="202503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</TotalTime>
  <Words>229</Words>
  <Application>Microsoft Office PowerPoint</Application>
  <PresentationFormat>Prezentácia na obrazovke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Cestovanie</vt:lpstr>
      <vt:lpstr>Dopyt  a  ponuka </vt:lpstr>
      <vt:lpstr>Dopyt</vt:lpstr>
      <vt:lpstr>Krivka dopytu</vt:lpstr>
      <vt:lpstr>PONUKA</vt:lpstr>
      <vt:lpstr>Krivka Ponuky</vt:lpstr>
      <vt:lpstr>Snímka 6</vt:lpstr>
      <vt:lpstr>Snímka 7</vt:lpstr>
      <vt:lpstr>Snímka 8</vt:lpstr>
      <vt:lpstr>Snímka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Dopyt a ponuka </dc:title>
  <dc:creator>pavelek</dc:creator>
  <cp:lastModifiedBy>uder</cp:lastModifiedBy>
  <cp:revision>13</cp:revision>
  <dcterms:created xsi:type="dcterms:W3CDTF">2012-12-09T17:35:47Z</dcterms:created>
  <dcterms:modified xsi:type="dcterms:W3CDTF">2013-12-01T13:57:16Z</dcterms:modified>
</cp:coreProperties>
</file>