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75" r:id="rId4"/>
    <p:sldId id="273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8E3888"/>
    <a:srgbClr val="9933FF"/>
    <a:srgbClr val="000000"/>
    <a:srgbClr val="FEFC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15. 2. 2009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15. 2. 2009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15. 2. 2009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15. 2. 2009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15. 2. 2009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15. 2. 2009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15. 2. 2009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15. 2. 2009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15. 2. 2009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15. 2. 2009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9C264-3C07-4175-98B6-265C56BDEBFF}" type="datetimeFigureOut">
              <a:rPr lang="sk-SK" smtClean="0"/>
              <a:pPr/>
              <a:t>15. 2. 2009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3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9C264-3C07-4175-98B6-265C56BDEBFF}" type="datetimeFigureOut">
              <a:rPr lang="sk-SK" smtClean="0"/>
              <a:pPr/>
              <a:t>15. 2. 2009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81DF-4B1A-4699-AB2C-E03EAA4298F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38" y="0"/>
            <a:ext cx="9104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42910" y="2130425"/>
            <a:ext cx="7500990" cy="1470025"/>
          </a:xfrm>
          <a:solidFill>
            <a:srgbClr val="8E3888"/>
          </a:solidFill>
          <a:ln w="57150">
            <a:solidFill>
              <a:srgbClr val="FFFF00"/>
            </a:solidFill>
          </a:ln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sk-SK" sz="8000" b="1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Alkalické kovy</a:t>
            </a:r>
            <a:endParaRPr lang="sk-SK" sz="8000" b="1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1" name="Obrázek 10" descr="litiu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786190"/>
            <a:ext cx="2571750" cy="2905125"/>
          </a:xfrm>
          <a:prstGeom prst="rect">
            <a:avLst/>
          </a:prstGeom>
        </p:spPr>
      </p:pic>
      <p:pic>
        <p:nvPicPr>
          <p:cNvPr id="14" name="Obrázek 13" descr="melon s draslik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929067"/>
            <a:ext cx="1943534" cy="264320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Obrázek 8" descr="drasli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4357694"/>
            <a:ext cx="2650195" cy="221457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8E3888"/>
          </a:soli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sk-SK" sz="7200" b="1" i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Li</a:t>
            </a:r>
            <a:r>
              <a:rPr lang="sk-SK" sz="7200" b="1" i="1" baseline="300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+</a:t>
            </a:r>
            <a:r>
              <a:rPr lang="sk-SK" sz="6000" b="1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sk-SK" sz="6000" b="1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hlavným zdrojom pre človeka sú minerálne vody a citrusové plody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lieči najmä duševné choroby</a:t>
            </a: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>
              <a:latin typeface="Comic Sans MS" pitchFamily="66" charset="0"/>
            </a:endParaRPr>
          </a:p>
        </p:txBody>
      </p:sp>
      <p:pic>
        <p:nvPicPr>
          <p:cNvPr id="7" name="Obrázek 6" descr="mineralk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00438"/>
            <a:ext cx="1905000" cy="28575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9" name="Obrázek 8" descr="citrus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300" y="3429000"/>
            <a:ext cx="3115342" cy="207170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Obrázek 4" descr="mineralk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4714884"/>
            <a:ext cx="1643049" cy="194537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Obrázek 7" descr="citrusy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5000636"/>
            <a:ext cx="2124075" cy="1685925"/>
          </a:xfrm>
          <a:prstGeom prst="rect">
            <a:avLst/>
          </a:prstGeom>
        </p:spPr>
      </p:pic>
      <p:sp>
        <p:nvSpPr>
          <p:cNvPr id="10" name="Slunce 9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8E3888"/>
          </a:soli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66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Na</a:t>
            </a:r>
            <a:r>
              <a:rPr lang="sk-SK" sz="6600" b="1" i="1" baseline="30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+</a:t>
            </a:r>
            <a:endParaRPr lang="sk-SK" sz="6600" b="1" i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800" i="1" dirty="0" smtClean="0">
                <a:latin typeface="Comic Sans MS" pitchFamily="66" charset="0"/>
              </a:rPr>
              <a:t>používa sa do pouličného osvetlenia</a:t>
            </a:r>
          </a:p>
          <a:p>
            <a:pPr>
              <a:buNone/>
            </a:pPr>
            <a:r>
              <a:rPr lang="sk-SK" sz="2800" i="1" dirty="0" smtClean="0">
                <a:latin typeface="Comic Sans MS" pitchFamily="66" charset="0"/>
              </a:rPr>
              <a:t>   (sodíkové lampy svietia nažlto)</a:t>
            </a:r>
          </a:p>
          <a:p>
            <a:pPr>
              <a:buFont typeface="Wingdings" pitchFamily="2" charset="2"/>
              <a:buChar char="v"/>
            </a:pPr>
            <a:r>
              <a:rPr lang="sk-SK" sz="2800" i="1" dirty="0" smtClean="0">
                <a:latin typeface="Comic Sans MS" pitchFamily="66" charset="0"/>
              </a:rPr>
              <a:t>nachádza sa v </a:t>
            </a:r>
            <a:r>
              <a:rPr lang="sk-SK" sz="28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kuchynskej soli </a:t>
            </a:r>
            <a:r>
              <a:rPr lang="sk-SK" sz="28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NaCl</a:t>
            </a:r>
            <a:r>
              <a:rPr lang="sk-SK" sz="28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          </a:t>
            </a:r>
            <a:r>
              <a:rPr lang="sk-SK" sz="2800" i="1" dirty="0" smtClean="0">
                <a:ln w="19050">
                  <a:noFill/>
                </a:ln>
                <a:latin typeface="Comic Sans MS" pitchFamily="66" charset="0"/>
              </a:rPr>
              <a:t>a v zelenine</a:t>
            </a:r>
            <a:endParaRPr lang="sk-SK" sz="2800" b="1" i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sz="2800" i="1" dirty="0" smtClean="0">
                <a:latin typeface="Comic Sans MS" pitchFamily="66" charset="0"/>
              </a:rPr>
              <a:t>vysoký príjem soli môže vyvolať choroby ciev, srdca ale aj rakovinu žalúdka</a:t>
            </a:r>
            <a:endParaRPr lang="sk-SK" sz="2800" i="1" dirty="0">
              <a:latin typeface="Comic Sans MS" pitchFamily="66" charset="0"/>
            </a:endParaRPr>
          </a:p>
        </p:txBody>
      </p:sp>
      <p:pic>
        <p:nvPicPr>
          <p:cNvPr id="5" name="Obrázek 4" descr="s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518429"/>
            <a:ext cx="2857540" cy="214315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6" name="Obrázek 5" descr="zelen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500570"/>
            <a:ext cx="2928958" cy="213374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7" name="Slunce 6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8E3888"/>
          </a:soli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66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K</a:t>
            </a:r>
            <a:r>
              <a:rPr lang="sk-SK" sz="6600" b="1" i="1" baseline="30000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+</a:t>
            </a:r>
            <a:endParaRPr lang="sk-SK" sz="6600" b="1" i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človek ho potrebuje na činnosť krvného obehu, tráviaceho a nervového systému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je v zemiakoch, ovocí a zelenine</a:t>
            </a:r>
            <a:endParaRPr lang="sk-SK" i="1" dirty="0">
              <a:latin typeface="Comic Sans MS" pitchFamily="66" charset="0"/>
            </a:endParaRPr>
          </a:p>
        </p:txBody>
      </p:sp>
      <p:pic>
        <p:nvPicPr>
          <p:cNvPr id="5" name="Obrázek 4" descr="zelenina-11599845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429000"/>
            <a:ext cx="3570493" cy="268344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9" name="Obrázek 8" descr="zemia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429000"/>
            <a:ext cx="3643311" cy="273248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8" name="Obrázek 7" descr="ovoci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4183385"/>
            <a:ext cx="2857473" cy="251457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7" name="Slunce 6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3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Ďakujem za pozornosť</a:t>
            </a:r>
            <a:endParaRPr lang="sk-SK" sz="4800" b="1" i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00232" y="2643182"/>
            <a:ext cx="5214974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sk-SK" sz="40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Mariana </a:t>
            </a:r>
            <a:r>
              <a:rPr lang="sk-SK" sz="40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Pavelčáková</a:t>
            </a:r>
            <a:endParaRPr lang="sk-SK" sz="4000" b="1" i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28794" y="3929066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Zdroj: </a:t>
            </a:r>
            <a:r>
              <a:rPr lang="sk-SK" sz="24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E.Adamkovič</a:t>
            </a:r>
            <a:r>
              <a:rPr lang="sk-SK" sz="24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: Chémia 8</a:t>
            </a:r>
          </a:p>
          <a:p>
            <a:r>
              <a:rPr lang="sk-SK" sz="24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       </a:t>
            </a:r>
            <a:r>
              <a:rPr lang="sk-SK" sz="2400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www.google.sk</a:t>
            </a:r>
            <a:endParaRPr lang="sk-SK" sz="2400" b="1" i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" name="Obrázek 7" descr="narci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3500438"/>
            <a:ext cx="2114550" cy="2828925"/>
          </a:xfrm>
          <a:prstGeom prst="rect">
            <a:avLst/>
          </a:prstGeom>
        </p:spPr>
      </p:pic>
      <p:sp>
        <p:nvSpPr>
          <p:cNvPr id="7" name="Slunce 6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sk-SK" b="1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Šesť chemických prvkov I.A podskupiny PSP má spoločný názov </a:t>
            </a:r>
            <a:r>
              <a:rPr lang="sk-SK" sz="5300" b="1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Alkalické kovy</a:t>
            </a:r>
            <a:endParaRPr lang="sk-SK" b="1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sz="3900" i="1" dirty="0" smtClean="0">
                <a:latin typeface="Comic Sans MS" pitchFamily="66" charset="0"/>
              </a:rPr>
              <a:t>  </a:t>
            </a:r>
          </a:p>
          <a:p>
            <a:pPr>
              <a:buNone/>
            </a:pPr>
            <a:r>
              <a:rPr lang="sk-SK" sz="3900" i="1" dirty="0" smtClean="0">
                <a:latin typeface="Comic Sans MS" pitchFamily="66" charset="0"/>
              </a:rPr>
              <a:t>          </a:t>
            </a:r>
            <a:r>
              <a:rPr lang="sk-SK" sz="4600" i="1" dirty="0" smtClean="0">
                <a:latin typeface="Comic Sans MS" pitchFamily="66" charset="0"/>
              </a:rPr>
              <a:t>lítium           </a:t>
            </a:r>
            <a:r>
              <a:rPr lang="sk-SK" sz="4600" i="1" dirty="0" err="1" smtClean="0">
                <a:latin typeface="Comic Sans MS" pitchFamily="66" charset="0"/>
              </a:rPr>
              <a:t>lithium</a:t>
            </a:r>
            <a:r>
              <a:rPr lang="sk-SK" sz="4600" i="1" dirty="0" smtClean="0">
                <a:latin typeface="Comic Sans MS" pitchFamily="66" charset="0"/>
              </a:rPr>
              <a:t>         </a:t>
            </a:r>
            <a:r>
              <a:rPr lang="sk-SK" sz="4600" i="1" dirty="0" err="1" smtClean="0">
                <a:latin typeface="Comic Sans MS" pitchFamily="66" charset="0"/>
              </a:rPr>
              <a:t>Li</a:t>
            </a:r>
            <a:endParaRPr lang="sk-SK" sz="46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4600" i="1" dirty="0" smtClean="0">
                <a:latin typeface="Comic Sans MS" pitchFamily="66" charset="0"/>
              </a:rPr>
              <a:t>        sodík            </a:t>
            </a:r>
            <a:r>
              <a:rPr lang="sk-SK" sz="4600" i="1" dirty="0" err="1" smtClean="0">
                <a:latin typeface="Comic Sans MS" pitchFamily="66" charset="0"/>
              </a:rPr>
              <a:t>natrium</a:t>
            </a:r>
            <a:r>
              <a:rPr lang="sk-SK" sz="4600" i="1" dirty="0" smtClean="0">
                <a:latin typeface="Comic Sans MS" pitchFamily="66" charset="0"/>
              </a:rPr>
              <a:t>       Na</a:t>
            </a:r>
          </a:p>
          <a:p>
            <a:pPr>
              <a:buNone/>
            </a:pPr>
            <a:r>
              <a:rPr lang="sk-SK" sz="4600" i="1" dirty="0" smtClean="0">
                <a:latin typeface="Comic Sans MS" pitchFamily="66" charset="0"/>
              </a:rPr>
              <a:t>        draslík         </a:t>
            </a:r>
            <a:r>
              <a:rPr lang="sk-SK" sz="4600" i="1" dirty="0" err="1" smtClean="0">
                <a:latin typeface="Comic Sans MS" pitchFamily="66" charset="0"/>
              </a:rPr>
              <a:t>kalium</a:t>
            </a:r>
            <a:r>
              <a:rPr lang="sk-SK" sz="4600" i="1" dirty="0" smtClean="0">
                <a:latin typeface="Comic Sans MS" pitchFamily="66" charset="0"/>
              </a:rPr>
              <a:t>          K</a:t>
            </a:r>
          </a:p>
          <a:p>
            <a:pPr>
              <a:buNone/>
            </a:pPr>
            <a:r>
              <a:rPr lang="sk-SK" sz="4600" i="1" dirty="0" smtClean="0">
                <a:latin typeface="Comic Sans MS" pitchFamily="66" charset="0"/>
              </a:rPr>
              <a:t>        </a:t>
            </a:r>
            <a:r>
              <a:rPr lang="sk-SK" sz="4600" i="1" dirty="0" err="1" smtClean="0">
                <a:latin typeface="Comic Sans MS" pitchFamily="66" charset="0"/>
              </a:rPr>
              <a:t>rubídium</a:t>
            </a:r>
            <a:r>
              <a:rPr lang="sk-SK" sz="4600" i="1" dirty="0" smtClean="0">
                <a:latin typeface="Comic Sans MS" pitchFamily="66" charset="0"/>
              </a:rPr>
              <a:t>      </a:t>
            </a:r>
            <a:r>
              <a:rPr lang="sk-SK" sz="4600" i="1" dirty="0" err="1" smtClean="0">
                <a:latin typeface="Comic Sans MS" pitchFamily="66" charset="0"/>
              </a:rPr>
              <a:t>rubidium</a:t>
            </a:r>
            <a:r>
              <a:rPr lang="sk-SK" sz="4600" i="1" dirty="0" smtClean="0">
                <a:latin typeface="Comic Sans MS" pitchFamily="66" charset="0"/>
              </a:rPr>
              <a:t>      </a:t>
            </a:r>
            <a:r>
              <a:rPr lang="sk-SK" sz="4600" i="1" dirty="0" err="1" smtClean="0">
                <a:latin typeface="Comic Sans MS" pitchFamily="66" charset="0"/>
              </a:rPr>
              <a:t>Rb</a:t>
            </a:r>
            <a:endParaRPr lang="sk-SK" sz="46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4600" i="1" dirty="0" smtClean="0">
                <a:latin typeface="Comic Sans MS" pitchFamily="66" charset="0"/>
              </a:rPr>
              <a:t>        </a:t>
            </a:r>
            <a:r>
              <a:rPr lang="sk-SK" sz="4600" i="1" dirty="0" err="1" smtClean="0">
                <a:latin typeface="Comic Sans MS" pitchFamily="66" charset="0"/>
              </a:rPr>
              <a:t>cézium</a:t>
            </a:r>
            <a:r>
              <a:rPr lang="sk-SK" sz="4600" i="1" dirty="0" smtClean="0">
                <a:latin typeface="Comic Sans MS" pitchFamily="66" charset="0"/>
              </a:rPr>
              <a:t>         </a:t>
            </a:r>
            <a:r>
              <a:rPr lang="sk-SK" sz="4600" i="1" dirty="0" err="1" smtClean="0">
                <a:latin typeface="Comic Sans MS" pitchFamily="66" charset="0"/>
              </a:rPr>
              <a:t>caesium</a:t>
            </a:r>
            <a:r>
              <a:rPr lang="sk-SK" sz="4600" i="1" dirty="0" smtClean="0">
                <a:latin typeface="Comic Sans MS" pitchFamily="66" charset="0"/>
              </a:rPr>
              <a:t>       </a:t>
            </a:r>
            <a:r>
              <a:rPr lang="sk-SK" sz="4600" i="1" dirty="0" err="1" smtClean="0">
                <a:latin typeface="Comic Sans MS" pitchFamily="66" charset="0"/>
              </a:rPr>
              <a:t>Cs</a:t>
            </a:r>
            <a:endParaRPr lang="sk-SK" sz="46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4600" i="1" dirty="0" smtClean="0">
                <a:latin typeface="Comic Sans MS" pitchFamily="66" charset="0"/>
              </a:rPr>
              <a:t>        </a:t>
            </a:r>
            <a:r>
              <a:rPr lang="sk-SK" sz="4600" i="1" dirty="0" err="1" smtClean="0">
                <a:latin typeface="Comic Sans MS" pitchFamily="66" charset="0"/>
              </a:rPr>
              <a:t>francium</a:t>
            </a:r>
            <a:r>
              <a:rPr lang="sk-SK" sz="4600" i="1" dirty="0" smtClean="0">
                <a:latin typeface="Comic Sans MS" pitchFamily="66" charset="0"/>
              </a:rPr>
              <a:t>      </a:t>
            </a:r>
            <a:r>
              <a:rPr lang="sk-SK" sz="4600" i="1" dirty="0" err="1" smtClean="0">
                <a:latin typeface="Comic Sans MS" pitchFamily="66" charset="0"/>
              </a:rPr>
              <a:t>francium</a:t>
            </a:r>
            <a:r>
              <a:rPr lang="sk-SK" sz="4600" i="1" dirty="0" smtClean="0">
                <a:latin typeface="Comic Sans MS" pitchFamily="66" charset="0"/>
              </a:rPr>
              <a:t>     </a:t>
            </a:r>
            <a:r>
              <a:rPr lang="sk-SK" sz="4600" i="1" dirty="0" err="1" smtClean="0">
                <a:latin typeface="Comic Sans MS" pitchFamily="66" charset="0"/>
              </a:rPr>
              <a:t>Fr</a:t>
            </a:r>
            <a:endParaRPr lang="sk-SK" sz="36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i="1" dirty="0" smtClean="0">
                <a:latin typeface="Comic Sans MS" pitchFamily="66" charset="0"/>
              </a:rPr>
              <a:t>   </a:t>
            </a:r>
            <a:endParaRPr lang="sk-SK" i="1" dirty="0">
              <a:latin typeface="Comic Sans MS" pitchFamily="66" charset="0"/>
            </a:endParaRPr>
          </a:p>
        </p:txBody>
      </p:sp>
      <p:sp>
        <p:nvSpPr>
          <p:cNvPr id="4" name="Slunce 3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dirty="0" smtClean="0"/>
              <a:t>   </a:t>
            </a:r>
            <a:r>
              <a:rPr lang="sk-SK" sz="2400" i="1" dirty="0" smtClean="0">
                <a:latin typeface="Comic Sans MS" pitchFamily="66" charset="0"/>
              </a:rPr>
              <a:t>sodík </a:t>
            </a:r>
            <a:r>
              <a:rPr lang="sk-SK" sz="2800" i="1" dirty="0" smtClean="0">
                <a:latin typeface="Comic Sans MS" pitchFamily="66" charset="0"/>
              </a:rPr>
              <a:t>                          </a:t>
            </a:r>
            <a:r>
              <a:rPr lang="sk-SK" sz="2800" i="1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sk-SK" sz="2800" i="1" dirty="0" smtClean="0">
                <a:latin typeface="Comic Sans MS" pitchFamily="66" charset="0"/>
              </a:rPr>
              <a:t> </a:t>
            </a:r>
            <a:r>
              <a:rPr lang="sk-SK" sz="2800" i="1" dirty="0" smtClean="0">
                <a:latin typeface="Comic Sans MS" pitchFamily="66" charset="0"/>
              </a:rPr>
              <a:t>                                        </a:t>
            </a:r>
            <a:r>
              <a:rPr lang="sk-SK" sz="2400" i="1" dirty="0" err="1" smtClean="0">
                <a:latin typeface="Comic Sans MS" pitchFamily="66" charset="0"/>
              </a:rPr>
              <a:t>cézium</a:t>
            </a: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2400" i="1" dirty="0" smtClean="0">
                <a:latin typeface="Comic Sans MS" pitchFamily="66" charset="0"/>
              </a:rPr>
              <a:t> draslík</a:t>
            </a:r>
            <a:r>
              <a:rPr lang="sk-SK" i="1" dirty="0" smtClean="0">
                <a:latin typeface="Comic Sans MS" pitchFamily="66" charset="0"/>
              </a:rPr>
              <a:t>                        </a:t>
            </a: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2400" i="1" dirty="0" smtClean="0">
                <a:latin typeface="Comic Sans MS" pitchFamily="66" charset="0"/>
              </a:rPr>
              <a:t> </a:t>
            </a:r>
            <a:r>
              <a:rPr lang="sk-SK" sz="2400" i="1" dirty="0" smtClean="0">
                <a:latin typeface="Comic Sans MS" pitchFamily="66" charset="0"/>
              </a:rPr>
              <a:t>                                                </a:t>
            </a:r>
            <a:r>
              <a:rPr lang="sk-SK" sz="2400" i="1" dirty="0" err="1" smtClean="0">
                <a:latin typeface="Comic Sans MS" pitchFamily="66" charset="0"/>
              </a:rPr>
              <a:t>francium</a:t>
            </a: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2400" i="1" dirty="0" smtClean="0">
                <a:latin typeface="Comic Sans MS" pitchFamily="66" charset="0"/>
              </a:rPr>
              <a:t>                        </a:t>
            </a:r>
            <a:r>
              <a:rPr lang="sk-SK" sz="2400" i="1" dirty="0" err="1" smtClean="0">
                <a:latin typeface="Comic Sans MS" pitchFamily="66" charset="0"/>
              </a:rPr>
              <a:t>rubídium</a:t>
            </a:r>
            <a:endParaRPr lang="sk-SK" sz="24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8E3888"/>
          </a:soli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6600" b="1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Takto vyzerajú</a:t>
            </a:r>
            <a:endParaRPr lang="sk-SK" sz="6600" b="1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Zástupný symbol pro obsah 3" descr="drasl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714488"/>
            <a:ext cx="2095500" cy="161925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Obrázek 5" descr="rubidiu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643314"/>
            <a:ext cx="2106750" cy="157163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Obrázek 8" descr="Roc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3571876"/>
            <a:ext cx="2286015" cy="171451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0" name="Obrázek 9" descr="Rb,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1" y="5000636"/>
            <a:ext cx="3060119" cy="168306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1" name="Obrázek 10" descr="50px-Radiation_warning_symbol.sv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3643314"/>
            <a:ext cx="476250" cy="476250"/>
          </a:xfrm>
          <a:prstGeom prst="rect">
            <a:avLst/>
          </a:prstGeom>
        </p:spPr>
      </p:pic>
      <p:pic>
        <p:nvPicPr>
          <p:cNvPr id="13" name="Obrázek 12" descr="Cs,5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8" y="1714488"/>
            <a:ext cx="2955017" cy="161048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12" name="Slunce 11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  <a:solidFill>
            <a:srgbClr val="8E3888"/>
          </a:soli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5400" b="1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Kde ich hľadať v PSP ?</a:t>
            </a:r>
            <a:endParaRPr lang="sk-SK" sz="5400" b="1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7" name="Obrázek 16" descr="tabul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636944"/>
            <a:ext cx="7072362" cy="4514274"/>
          </a:xfrm>
          <a:prstGeom prst="rect">
            <a:avLst/>
          </a:prstGeom>
        </p:spPr>
      </p:pic>
      <p:sp>
        <p:nvSpPr>
          <p:cNvPr id="18" name="Zástupný symbol pro obsah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Šipka doprava 8"/>
          <p:cNvSpPr/>
          <p:nvPr/>
        </p:nvSpPr>
        <p:spPr>
          <a:xfrm>
            <a:off x="428596" y="2786058"/>
            <a:ext cx="928694" cy="2857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ipka doprava 9"/>
          <p:cNvSpPr/>
          <p:nvPr/>
        </p:nvSpPr>
        <p:spPr>
          <a:xfrm>
            <a:off x="428596" y="3214686"/>
            <a:ext cx="928694" cy="2857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ipka doprava 10"/>
          <p:cNvSpPr/>
          <p:nvPr/>
        </p:nvSpPr>
        <p:spPr>
          <a:xfrm>
            <a:off x="428596" y="3571876"/>
            <a:ext cx="928694" cy="2857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ipka doprava 11"/>
          <p:cNvSpPr/>
          <p:nvPr/>
        </p:nvSpPr>
        <p:spPr>
          <a:xfrm>
            <a:off x="428596" y="4000504"/>
            <a:ext cx="92869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ipka doprava 12"/>
          <p:cNvSpPr/>
          <p:nvPr/>
        </p:nvSpPr>
        <p:spPr>
          <a:xfrm>
            <a:off x="428596" y="4429132"/>
            <a:ext cx="92869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Šipka doprava 13"/>
          <p:cNvSpPr/>
          <p:nvPr/>
        </p:nvSpPr>
        <p:spPr>
          <a:xfrm>
            <a:off x="428596" y="4786322"/>
            <a:ext cx="928694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Slunce 14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8E3888">
                  <a:shade val="30000"/>
                  <a:satMod val="115000"/>
                </a:srgbClr>
              </a:gs>
              <a:gs pos="50000">
                <a:srgbClr val="8E3888">
                  <a:shade val="67500"/>
                  <a:satMod val="115000"/>
                </a:srgbClr>
              </a:gs>
              <a:gs pos="100000">
                <a:srgbClr val="8E3888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6000" b="1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Stavba atómu</a:t>
            </a:r>
            <a:endParaRPr lang="sk-SK" sz="6000" b="1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  </a:t>
            </a:r>
            <a:r>
              <a:rPr lang="sk-SK" sz="5800" i="1" dirty="0" smtClean="0">
                <a:solidFill>
                  <a:srgbClr val="000000"/>
                </a:solidFill>
                <a:latin typeface="Comic Sans MS" pitchFamily="66" charset="0"/>
              </a:rPr>
              <a:t>na valenčnej vrstve majú </a:t>
            </a:r>
            <a:r>
              <a:rPr lang="sk-SK" sz="58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1 elektrón</a:t>
            </a: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3400" i="1" dirty="0" smtClean="0">
                <a:latin typeface="Comic Sans MS" pitchFamily="66" charset="0"/>
              </a:rPr>
              <a:t>                                                          </a:t>
            </a: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i="1" dirty="0" smtClean="0">
                <a:latin typeface="Comic Sans MS" pitchFamily="66" charset="0"/>
              </a:rPr>
              <a:t>                     </a:t>
            </a:r>
            <a:endParaRPr lang="sk-SK" sz="2800" i="1" dirty="0" smtClean="0">
              <a:latin typeface="Comic Sans MS" pitchFamily="66" charset="0"/>
            </a:endParaRPr>
          </a:p>
          <a:p>
            <a:pPr>
              <a:buNone/>
            </a:pPr>
            <a:endParaRPr lang="sk-SK" sz="2800" i="1" dirty="0" smtClean="0">
              <a:latin typeface="Comic Sans MS" pitchFamily="66" charset="0"/>
            </a:endParaRPr>
          </a:p>
          <a:p>
            <a:pPr>
              <a:buNone/>
            </a:pPr>
            <a:endParaRPr lang="sk-SK" sz="2800" i="1" dirty="0" smtClean="0">
              <a:latin typeface="Comic Sans MS" pitchFamily="66" charset="0"/>
            </a:endParaRPr>
          </a:p>
          <a:p>
            <a:pPr>
              <a:buNone/>
            </a:pPr>
            <a:endParaRPr lang="sk-SK" sz="2800" i="1" dirty="0" smtClean="0">
              <a:latin typeface="Comic Sans MS" pitchFamily="66" charset="0"/>
            </a:endParaRPr>
          </a:p>
          <a:p>
            <a:pPr>
              <a:buNone/>
            </a:pPr>
            <a:endParaRPr lang="sk-SK" sz="2800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2800" i="1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sk-SK" sz="3800" i="1" dirty="0" smtClean="0">
                <a:latin typeface="Comic Sans MS" pitchFamily="66" charset="0"/>
              </a:rPr>
              <a:t>                                </a:t>
            </a:r>
          </a:p>
          <a:p>
            <a:pPr>
              <a:buNone/>
            </a:pPr>
            <a:endParaRPr lang="sk-SK" sz="2800" i="1" dirty="0" smtClean="0">
              <a:latin typeface="Comic Sans MS" pitchFamily="66" charset="0"/>
            </a:endParaRPr>
          </a:p>
          <a:p>
            <a:pPr>
              <a:buNone/>
            </a:pPr>
            <a:endParaRPr lang="sk-SK" i="1" dirty="0">
              <a:latin typeface="Comic Sans MS" pitchFamily="66" charset="0"/>
            </a:endParaRPr>
          </a:p>
        </p:txBody>
      </p:sp>
      <p:pic>
        <p:nvPicPr>
          <p:cNvPr id="8" name="Obrázek 7" descr="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285992"/>
            <a:ext cx="2428892" cy="242889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Obrázek 8" descr="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285992"/>
            <a:ext cx="2428892" cy="242889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0" name="Obrázek 9" descr="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285992"/>
            <a:ext cx="2428892" cy="242889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1" name="Obrázek 10" descr="C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572008"/>
            <a:ext cx="1857388" cy="185738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2" name="Obrázek 11" descr="F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4572008"/>
            <a:ext cx="1857388" cy="185738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3" name="Obrázek 12" descr="R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16" y="4572008"/>
            <a:ext cx="1857388" cy="185738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4" name="Prstenec 13"/>
          <p:cNvSpPr/>
          <p:nvPr/>
        </p:nvSpPr>
        <p:spPr>
          <a:xfrm>
            <a:off x="2357422" y="3000372"/>
            <a:ext cx="914400" cy="91440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5" name="Prstenec 14"/>
          <p:cNvSpPr/>
          <p:nvPr/>
        </p:nvSpPr>
        <p:spPr>
          <a:xfrm>
            <a:off x="5000628" y="3000372"/>
            <a:ext cx="914400" cy="91440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6" name="Prstenec 15"/>
          <p:cNvSpPr/>
          <p:nvPr/>
        </p:nvSpPr>
        <p:spPr>
          <a:xfrm>
            <a:off x="7715272" y="3000372"/>
            <a:ext cx="914400" cy="914400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7" name="Prstenec 16"/>
          <p:cNvSpPr/>
          <p:nvPr/>
        </p:nvSpPr>
        <p:spPr>
          <a:xfrm>
            <a:off x="3071802" y="5357826"/>
            <a:ext cx="414334" cy="34289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Prstenec 17"/>
          <p:cNvSpPr/>
          <p:nvPr/>
        </p:nvSpPr>
        <p:spPr>
          <a:xfrm>
            <a:off x="5072066" y="5357826"/>
            <a:ext cx="414334" cy="34289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9" name="Prstenec 18"/>
          <p:cNvSpPr/>
          <p:nvPr/>
        </p:nvSpPr>
        <p:spPr>
          <a:xfrm>
            <a:off x="7143768" y="5286388"/>
            <a:ext cx="414334" cy="34289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0" name="Slunce 19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8E3888"/>
          </a:soli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6600" b="1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Vlastnosti </a:t>
            </a:r>
            <a:endParaRPr lang="sk-SK" sz="6600" b="1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sú striebrolesklé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mäkké, dajú sa krájať nožom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na vzduchu sa rýchlo pokrývajú vrstvičkou zlúčeniny s kyslíkom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chránia sa tak, že sa ukladajú v petroleji</a:t>
            </a:r>
          </a:p>
          <a:p>
            <a:pPr>
              <a:buFont typeface="Wingdings" pitchFamily="2" charset="2"/>
              <a:buChar char="v"/>
            </a:pPr>
            <a:r>
              <a:rPr lang="sk-SK" i="1" dirty="0" err="1" smtClean="0">
                <a:latin typeface="Comic Sans MS" pitchFamily="66" charset="0"/>
              </a:rPr>
              <a:t>Rb</a:t>
            </a:r>
            <a:r>
              <a:rPr lang="sk-SK" i="1" dirty="0" smtClean="0">
                <a:latin typeface="Comic Sans MS" pitchFamily="66" charset="0"/>
              </a:rPr>
              <a:t> a </a:t>
            </a:r>
            <a:r>
              <a:rPr lang="sk-SK" i="1" dirty="0" err="1" smtClean="0">
                <a:latin typeface="Comic Sans MS" pitchFamily="66" charset="0"/>
              </a:rPr>
              <a:t>Cs</a:t>
            </a:r>
            <a:r>
              <a:rPr lang="sk-SK" i="1" dirty="0" smtClean="0">
                <a:latin typeface="Comic Sans MS" pitchFamily="66" charset="0"/>
              </a:rPr>
              <a:t> sú natoľko reaktívne, že sa musia zataviť do skla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majú malú hustotu</a:t>
            </a:r>
          </a:p>
          <a:p>
            <a:pPr>
              <a:buNone/>
            </a:pPr>
            <a:r>
              <a:rPr lang="sk-SK" i="1" dirty="0" smtClean="0">
                <a:latin typeface="Comic Sans MS" pitchFamily="66" charset="0"/>
              </a:rPr>
              <a:t>   a nízku teplotu topenia</a:t>
            </a:r>
          </a:p>
          <a:p>
            <a:pPr>
              <a:buFont typeface="Wingdings" pitchFamily="2" charset="2"/>
              <a:buChar char="v"/>
            </a:pPr>
            <a:endParaRPr lang="sk-SK" i="1" dirty="0">
              <a:latin typeface="Comic Sans MS" pitchFamily="66" charset="0"/>
            </a:endParaRPr>
          </a:p>
        </p:txBody>
      </p:sp>
      <p:pic>
        <p:nvPicPr>
          <p:cNvPr id="6" name="Obrázek 5" descr="sod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4572008"/>
            <a:ext cx="2676525" cy="19050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5" name="Slunce 4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8E3888"/>
          </a:soli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sk-SK" b="1" i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Prečo sú alkalické kovy veľmi reaktívne?</a:t>
            </a:r>
            <a:endParaRPr lang="sk-SK" b="1" i="1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všetky majú </a:t>
            </a:r>
            <a:r>
              <a:rPr lang="sk-SK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malú</a:t>
            </a:r>
            <a:r>
              <a:rPr lang="sk-SK" i="1" dirty="0" smtClean="0">
                <a:latin typeface="Comic Sans MS" pitchFamily="66" charset="0"/>
              </a:rPr>
              <a:t> hodnotu </a:t>
            </a:r>
            <a:r>
              <a:rPr lang="sk-SK" b="1" i="1" dirty="0" err="1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elektronegativity</a:t>
            </a:r>
            <a:endParaRPr lang="sk-SK" b="1" i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ľahko strácajú 1 elektrón a preto vytvárajú </a:t>
            </a:r>
            <a:r>
              <a:rPr lang="sk-SK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katióny</a:t>
            </a:r>
          </a:p>
          <a:p>
            <a:pPr>
              <a:buNone/>
            </a:pPr>
            <a:r>
              <a:rPr lang="sk-SK" i="1" dirty="0" smtClean="0">
                <a:latin typeface="Comic Sans MS" pitchFamily="66" charset="0"/>
              </a:rPr>
              <a:t>       </a:t>
            </a:r>
            <a:r>
              <a:rPr lang="sk-SK" b="1" i="1" dirty="0" err="1" smtClean="0">
                <a:latin typeface="Comic Sans MS" pitchFamily="66" charset="0"/>
              </a:rPr>
              <a:t>Li</a:t>
            </a:r>
            <a:r>
              <a:rPr lang="sk-SK" b="1" i="1" dirty="0" smtClean="0">
                <a:latin typeface="Comic Sans MS" pitchFamily="66" charset="0"/>
              </a:rPr>
              <a:t>.  -  1e</a:t>
            </a:r>
            <a:r>
              <a:rPr lang="sk-SK" b="1" i="1" baseline="30000" dirty="0" smtClean="0">
                <a:latin typeface="Comic Sans MS" pitchFamily="66" charset="0"/>
              </a:rPr>
              <a:t>-</a:t>
            </a:r>
            <a:r>
              <a:rPr lang="sk-SK" b="1" i="1" dirty="0" smtClean="0">
                <a:latin typeface="Comic Sans MS" pitchFamily="66" charset="0"/>
              </a:rPr>
              <a:t>          </a:t>
            </a:r>
            <a:r>
              <a:rPr lang="sk-SK" b="1" i="1" dirty="0" err="1" smtClean="0">
                <a:latin typeface="Comic Sans MS" pitchFamily="66" charset="0"/>
              </a:rPr>
              <a:t>Li</a:t>
            </a:r>
            <a:r>
              <a:rPr lang="sk-SK" b="1" i="1" baseline="30000" dirty="0" smtClean="0">
                <a:latin typeface="Comic Sans MS" pitchFamily="66" charset="0"/>
              </a:rPr>
              <a:t>+</a:t>
            </a:r>
            <a:r>
              <a:rPr lang="sk-SK" b="1" i="1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sk-SK" b="1" i="1" dirty="0" smtClean="0">
                <a:latin typeface="Comic Sans MS" pitchFamily="66" charset="0"/>
              </a:rPr>
              <a:t>     Na. - 1e</a:t>
            </a:r>
            <a:r>
              <a:rPr lang="sk-SK" b="1" i="1" baseline="30000" dirty="0" smtClean="0">
                <a:latin typeface="Comic Sans MS" pitchFamily="66" charset="0"/>
              </a:rPr>
              <a:t>-</a:t>
            </a:r>
            <a:r>
              <a:rPr lang="sk-SK" b="1" i="1" dirty="0" smtClean="0">
                <a:latin typeface="Comic Sans MS" pitchFamily="66" charset="0"/>
              </a:rPr>
              <a:t>          Na</a:t>
            </a:r>
            <a:r>
              <a:rPr lang="sk-SK" b="1" i="1" baseline="30000" dirty="0" smtClean="0">
                <a:latin typeface="Comic Sans MS" pitchFamily="66" charset="0"/>
              </a:rPr>
              <a:t>+</a:t>
            </a:r>
            <a:r>
              <a:rPr lang="sk-SK" b="1" i="1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sk-SK" b="1" i="1" dirty="0" smtClean="0">
                <a:latin typeface="Comic Sans MS" pitchFamily="66" charset="0"/>
              </a:rPr>
              <a:t>     K.   - 1e</a:t>
            </a:r>
            <a:r>
              <a:rPr lang="sk-SK" b="1" i="1" baseline="30000" dirty="0" smtClean="0">
                <a:latin typeface="Comic Sans MS" pitchFamily="66" charset="0"/>
              </a:rPr>
              <a:t>-</a:t>
            </a:r>
            <a:r>
              <a:rPr lang="sk-SK" b="1" i="1" dirty="0" smtClean="0">
                <a:latin typeface="Comic Sans MS" pitchFamily="66" charset="0"/>
              </a:rPr>
              <a:t>          K</a:t>
            </a:r>
            <a:r>
              <a:rPr lang="sk-SK" b="1" i="1" baseline="30000" dirty="0" smtClean="0">
                <a:latin typeface="Comic Sans MS" pitchFamily="66" charset="0"/>
              </a:rPr>
              <a:t>+</a:t>
            </a:r>
            <a:r>
              <a:rPr lang="sk-SK" b="1" i="1" dirty="0" smtClean="0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sk-SK" sz="2800" i="1" dirty="0" smtClean="0">
                <a:latin typeface="Comic Sans MS" pitchFamily="66" charset="0"/>
              </a:rPr>
              <a:t>v zlúčeninách tvoria prevažne </a:t>
            </a:r>
            <a:r>
              <a:rPr lang="sk-SK" sz="28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iónové väzby</a:t>
            </a:r>
            <a:endParaRPr lang="sk-SK" sz="2800" b="1" i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3857620" y="4214818"/>
            <a:ext cx="785818" cy="714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ipka doprava 5"/>
          <p:cNvSpPr/>
          <p:nvPr/>
        </p:nvSpPr>
        <p:spPr>
          <a:xfrm>
            <a:off x="3857620" y="4786322"/>
            <a:ext cx="785818" cy="714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ipka doprava 6"/>
          <p:cNvSpPr/>
          <p:nvPr/>
        </p:nvSpPr>
        <p:spPr>
          <a:xfrm>
            <a:off x="3857620" y="5429264"/>
            <a:ext cx="785818" cy="714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Slunce 7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8E3888"/>
          </a:soli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5400" b="1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Sfarbenie plameňa</a:t>
            </a:r>
            <a:endParaRPr lang="sk-SK" sz="5400" b="1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zlúčeniny alkalických kovov sa dajú ľahko rozlíšiť v plameni</a:t>
            </a:r>
          </a:p>
          <a:p>
            <a:pPr>
              <a:buNone/>
            </a:pPr>
            <a:endParaRPr lang="sk-SK" i="1" dirty="0">
              <a:latin typeface="Comic Sans MS" pitchFamily="66" charset="0"/>
            </a:endParaRPr>
          </a:p>
        </p:txBody>
      </p:sp>
      <p:pic>
        <p:nvPicPr>
          <p:cNvPr id="5" name="Obrázek 4" descr="alkalicke-kovy-plam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857496"/>
            <a:ext cx="4691916" cy="345929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6" name="Slunce 5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8E3888"/>
          </a:solid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sk-SK" sz="6000" b="1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Reakcia s vodou</a:t>
            </a:r>
            <a:endParaRPr lang="sk-SK" sz="6000" b="1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s vodou reagujú veľmi </a:t>
            </a:r>
            <a:r>
              <a:rPr lang="sk-SK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búrlivo</a:t>
            </a:r>
            <a:r>
              <a:rPr lang="sk-SK" i="1" dirty="0" smtClean="0">
                <a:latin typeface="Comic Sans MS" pitchFamily="66" charset="0"/>
              </a:rPr>
              <a:t>, niektoré pri tom vybuchujú</a:t>
            </a:r>
          </a:p>
          <a:p>
            <a:pPr>
              <a:buNone/>
            </a:pPr>
            <a:endParaRPr lang="sk-SK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i="1" dirty="0" smtClean="0">
                <a:latin typeface="Comic Sans MS" pitchFamily="66" charset="0"/>
              </a:rPr>
              <a:t>  </a:t>
            </a:r>
            <a:r>
              <a:rPr lang="sk-SK" b="1" i="1" dirty="0" smtClean="0">
                <a:latin typeface="Comic Sans MS" pitchFamily="66" charset="0"/>
              </a:rPr>
              <a:t>2 Na  +  2 H</a:t>
            </a:r>
            <a:r>
              <a:rPr lang="sk-SK" b="1" i="1" baseline="-25000" dirty="0" smtClean="0">
                <a:latin typeface="Comic Sans MS" pitchFamily="66" charset="0"/>
              </a:rPr>
              <a:t>2</a:t>
            </a:r>
            <a:r>
              <a:rPr lang="sk-SK" b="1" i="1" dirty="0" smtClean="0">
                <a:latin typeface="Comic Sans MS" pitchFamily="66" charset="0"/>
              </a:rPr>
              <a:t>O         H</a:t>
            </a:r>
            <a:r>
              <a:rPr lang="sk-SK" b="1" i="1" baseline="-25000" dirty="0" smtClean="0">
                <a:latin typeface="Comic Sans MS" pitchFamily="66" charset="0"/>
              </a:rPr>
              <a:t>2</a:t>
            </a:r>
            <a:r>
              <a:rPr lang="sk-SK" b="1" i="1" dirty="0" smtClean="0">
                <a:latin typeface="Comic Sans MS" pitchFamily="66" charset="0"/>
              </a:rPr>
              <a:t> +  2 </a:t>
            </a:r>
            <a:r>
              <a:rPr lang="sk-SK" b="1" i="1" dirty="0" err="1" smtClean="0">
                <a:latin typeface="Comic Sans MS" pitchFamily="66" charset="0"/>
              </a:rPr>
              <a:t>NaOH</a:t>
            </a:r>
            <a:endParaRPr lang="sk-SK" b="1" i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sk-SK" sz="2800" i="1" dirty="0" smtClean="0">
                <a:latin typeface="Comic Sans MS" pitchFamily="66" charset="0"/>
              </a:rPr>
              <a:t>  sodík           voda                 vodík       hydroxid</a:t>
            </a:r>
          </a:p>
          <a:p>
            <a:pPr>
              <a:buNone/>
            </a:pPr>
            <a:r>
              <a:rPr lang="sk-SK" sz="2800" i="1" dirty="0" smtClean="0">
                <a:latin typeface="Comic Sans MS" pitchFamily="66" charset="0"/>
              </a:rPr>
              <a:t>                                                             sodný</a:t>
            </a:r>
          </a:p>
          <a:p>
            <a:pPr>
              <a:buFont typeface="Wingdings" pitchFamily="2" charset="2"/>
              <a:buChar char="v"/>
            </a:pPr>
            <a:r>
              <a:rPr lang="sk-SK" i="1" dirty="0" smtClean="0">
                <a:latin typeface="Comic Sans MS" pitchFamily="66" charset="0"/>
              </a:rPr>
              <a:t>alkalické kovy nikdy </a:t>
            </a:r>
            <a:r>
              <a:rPr lang="sk-SK" b="1" i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nechytáme</a:t>
            </a:r>
            <a:r>
              <a:rPr lang="sk-SK" i="1" dirty="0" smtClean="0">
                <a:latin typeface="Comic Sans MS" pitchFamily="66" charset="0"/>
              </a:rPr>
              <a:t>            </a:t>
            </a:r>
            <a:r>
              <a:rPr lang="sk-SK" b="1" i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do ruky</a:t>
            </a:r>
            <a:endParaRPr lang="sk-SK" b="1" i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4214810" y="3571876"/>
            <a:ext cx="1143008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esk 5"/>
          <p:cNvSpPr/>
          <p:nvPr/>
        </p:nvSpPr>
        <p:spPr>
          <a:xfrm>
            <a:off x="7072330" y="5072074"/>
            <a:ext cx="1571636" cy="1214446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7" name="Slunce 6">
            <a:hlinkClick r:id="" action="ppaction://hlinkshowjump?jump=previousslide"/>
          </p:cNvPr>
          <p:cNvSpPr/>
          <p:nvPr/>
        </p:nvSpPr>
        <p:spPr>
          <a:xfrm>
            <a:off x="0" y="5943600"/>
            <a:ext cx="914400" cy="914400"/>
          </a:xfrm>
          <a:prstGeom prst="sun">
            <a:avLst/>
          </a:prstGeom>
          <a:solidFill>
            <a:srgbClr val="8E3888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298</Words>
  <Application>Microsoft Office PowerPoint</Application>
  <PresentationFormat>Předvádění na obrazovce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Alkalické kovy</vt:lpstr>
      <vt:lpstr>Šesť chemických prvkov I.A podskupiny PSP má spoločný názov Alkalické kovy</vt:lpstr>
      <vt:lpstr>Takto vyzerajú</vt:lpstr>
      <vt:lpstr>Kde ich hľadať v PSP ?</vt:lpstr>
      <vt:lpstr>Stavba atómu</vt:lpstr>
      <vt:lpstr>Vlastnosti </vt:lpstr>
      <vt:lpstr>Prečo sú alkalické kovy veľmi reaktívne?</vt:lpstr>
      <vt:lpstr>Sfarbenie plameňa</vt:lpstr>
      <vt:lpstr>Reakcia s vodou</vt:lpstr>
      <vt:lpstr>Li+ </vt:lpstr>
      <vt:lpstr>Na+</vt:lpstr>
      <vt:lpstr>K+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Kayzer</dc:creator>
  <cp:lastModifiedBy>Kayzer</cp:lastModifiedBy>
  <cp:revision>73</cp:revision>
  <dcterms:created xsi:type="dcterms:W3CDTF">2008-12-12T16:41:29Z</dcterms:created>
  <dcterms:modified xsi:type="dcterms:W3CDTF">2009-02-15T08:07:45Z</dcterms:modified>
</cp:coreProperties>
</file>