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66" r:id="rId9"/>
    <p:sldId id="267" r:id="rId10"/>
    <p:sldId id="268" r:id="rId11"/>
    <p:sldId id="269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jakmama24.pl/dzieck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-PphP4hT4o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Zgromadzenie_Og%C3%B3lne_ONZ" TargetMode="External"/><Relationship Id="rId2" Type="http://schemas.openxmlformats.org/officeDocument/2006/relationships/hyperlink" Target="https://pl.wikipedia.org/wiki/Umowa_mi%C4%99dzynarodow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Prawa_dziecka" TargetMode="External"/><Relationship Id="rId5" Type="http://schemas.openxmlformats.org/officeDocument/2006/relationships/hyperlink" Target="https://pl.wikipedia.org/wiki/Ratyfikacja" TargetMode="External"/><Relationship Id="rId4" Type="http://schemas.openxmlformats.org/officeDocument/2006/relationships/hyperlink" Target="https://pl.wikipedia.org/wiki/Stany_Zjednoczon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Adopcja" TargetMode="External"/><Relationship Id="rId7" Type="http://schemas.openxmlformats.org/officeDocument/2006/relationships/hyperlink" Target="https://pl.wikipedia.org/w/index.php?title=Nietykalno%C5%9B%C4%87_osobista&amp;action=edit&amp;redlink=1" TargetMode="External"/><Relationship Id="rId2" Type="http://schemas.openxmlformats.org/officeDocument/2006/relationships/hyperlink" Target="https://pl.wikipedia.org/wiki/Rodzina_(socjologi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Rozrywka" TargetMode="External"/><Relationship Id="rId5" Type="http://schemas.openxmlformats.org/officeDocument/2006/relationships/hyperlink" Target="https://pl.wikipedia.org/wiki/Kultura" TargetMode="External"/><Relationship Id="rId4" Type="http://schemas.openxmlformats.org/officeDocument/2006/relationships/hyperlink" Target="https://pl.wikipedia.org/wiki/O%C5%9Bwiat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Obywatelstw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Odpoczynek" TargetMode="External"/><Relationship Id="rId2" Type="http://schemas.openxmlformats.org/officeDocument/2006/relationships/hyperlink" Target="https://pl.wikipedia.org/wiki/Opieka_zdrowotn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Naruszenie_nietykalno%C5%9Bci_cielesnej" TargetMode="External"/><Relationship Id="rId13" Type="http://schemas.openxmlformats.org/officeDocument/2006/relationships/hyperlink" Target="https://pl.wikipedia.org/wiki/Przemoc" TargetMode="External"/><Relationship Id="rId3" Type="http://schemas.openxmlformats.org/officeDocument/2006/relationships/hyperlink" Target="https://pl.wikipedia.org/wiki/Imi%C4%99" TargetMode="External"/><Relationship Id="rId7" Type="http://schemas.openxmlformats.org/officeDocument/2006/relationships/hyperlink" Target="https://pl.wikipedia.org/wiki/Godno%C5%9B%C4%87_cz%C5%82owieka" TargetMode="External"/><Relationship Id="rId12" Type="http://schemas.openxmlformats.org/officeDocument/2006/relationships/hyperlink" Target="https://pl.wikipedia.org/wiki/Rodzice" TargetMode="External"/><Relationship Id="rId2" Type="http://schemas.openxmlformats.org/officeDocument/2006/relationships/hyperlink" Target="https://pl.wikipedia.org/wiki/Nazwis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Wolno%C5%9B%C4%87" TargetMode="External"/><Relationship Id="rId11" Type="http://schemas.openxmlformats.org/officeDocument/2006/relationships/hyperlink" Target="https://pl.wikipedia.org/wiki/Rodzina_(socjologia)" TargetMode="External"/><Relationship Id="rId5" Type="http://schemas.openxmlformats.org/officeDocument/2006/relationships/hyperlink" Target="https://pl.wikipedia.org/wiki/Pochodzenie_dziecka" TargetMode="External"/><Relationship Id="rId10" Type="http://schemas.openxmlformats.org/officeDocument/2006/relationships/hyperlink" Target="https://pl.wikipedia.org/wiki/Post%C4%99powanie_s%C4%85dowe" TargetMode="External"/><Relationship Id="rId4" Type="http://schemas.openxmlformats.org/officeDocument/2006/relationships/hyperlink" Target="https://pl.wikipedia.org/wiki/Obywatelstwo" TargetMode="External"/><Relationship Id="rId9" Type="http://schemas.openxmlformats.org/officeDocument/2006/relationships/hyperlink" Target="https://pl.wikipedia.org/wiki/Post%C4%99powanie_administracyjn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F08E9F-2AE2-4790-A7DC-8E9D5F9C32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Prawa dziecka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A1A47D6-2498-4715-A88C-056BB009AD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Autor: </a:t>
            </a:r>
            <a:r>
              <a:rPr lang="pl-PL" dirty="0">
                <a:latin typeface="Harlow Solid Italic" panose="04030604020F02020D02" pitchFamily="82" charset="0"/>
              </a:rPr>
              <a:t>Maciej Swoboda </a:t>
            </a:r>
            <a:r>
              <a:rPr lang="pl-PL" dirty="0">
                <a:latin typeface="Abadi" panose="020B0604020104020204" pitchFamily="34" charset="0"/>
                <a:cs typeface="Aharoni" panose="020B0604020202020204" pitchFamily="2" charset="-79"/>
              </a:rPr>
              <a:t>[</a:t>
            </a:r>
            <a:r>
              <a:rPr lang="pl-PL" dirty="0" err="1">
                <a:latin typeface="Abadi" panose="020B0604020104020204" pitchFamily="34" charset="0"/>
                <a:cs typeface="Aharoni" panose="020B0604020202020204" pitchFamily="2" charset="-79"/>
              </a:rPr>
              <a:t>DamiQ</a:t>
            </a:r>
            <a:r>
              <a:rPr lang="pl-PL" dirty="0">
                <a:latin typeface="Abadi" panose="020B0604020104020204" pitchFamily="34" charset="0"/>
                <a:cs typeface="Aharoni" panose="020B0604020202020204" pitchFamily="2" charset="-79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4692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B2FE47-66B1-4120-B87D-FE970CB50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Prawa kulturalne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DBA421-FD0F-4432-AA2B-4EC6D3862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do nauki(bezpłatnej i obowiązkowej w zakresie szkoły podstawowej),</a:t>
            </a:r>
          </a:p>
          <a:p>
            <a:r>
              <a:rPr lang="pl-PL" dirty="0"/>
              <a:t>prawo do korzystania z dóbr kultury,</a:t>
            </a:r>
          </a:p>
          <a:p>
            <a:r>
              <a:rPr lang="pl-PL" dirty="0"/>
              <a:t>prawo do informacji,</a:t>
            </a:r>
          </a:p>
          <a:p>
            <a:r>
              <a:rPr lang="pl-PL" dirty="0"/>
              <a:t>prawo do znajomości swoich praw.</a:t>
            </a:r>
          </a:p>
          <a:p>
            <a:r>
              <a:rPr lang="pl-PL" b="1" dirty="0"/>
              <a:t>Prawa polityczne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01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D14CC1-F3B9-4762-BD66-D82EF7A2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Prawa polityczne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C6ED1A-2ACC-4B06-8318-498750A8E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prawo stowarzyszania się i zgromadzeń w celach pokojowych.</a:t>
            </a:r>
          </a:p>
        </p:txBody>
      </p:sp>
    </p:spTree>
    <p:extLst>
      <p:ext uri="{BB962C8B-B14F-4D97-AF65-F5344CB8AC3E}">
        <p14:creationId xmlns:p14="http://schemas.microsoft.com/office/powerpoint/2010/main" val="160347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397DF5-A93A-4599-B23A-5D1BF826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narodziły się prawa dziecka?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9EC226-3071-4657-ACD4-EB9E97019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Aż do czasów nowożytnych, dzieci uznawano za własność dorosłych i nie posiadały swobody decydowania o istotnych obszarach życia (wykształcenie, zawód). Dopiero oświeceniowa refleksja nad prawami człowieka w ogóle zapoczątkowała refleksję nad miejscem dziecka w społeczeństwie i podjęcie działań na rzecz jego ochrony. Przykładem tego może być brytyjski </a:t>
            </a:r>
            <a:r>
              <a:rPr lang="pl-PL" i="1" dirty="0" err="1"/>
              <a:t>Children</a:t>
            </a:r>
            <a:r>
              <a:rPr lang="pl-PL" i="1" dirty="0"/>
              <a:t> </a:t>
            </a:r>
            <a:r>
              <a:rPr lang="pl-PL" i="1" dirty="0" err="1"/>
              <a:t>Act</a:t>
            </a:r>
            <a:r>
              <a:rPr lang="pl-PL" dirty="0"/>
              <a:t> z 1908 r., zabraniający zatrudniania małych dzieci w kopalniach, fabrykach i rolnictwie.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6609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60F77F-5F99-4C9E-AFA2-9BD91DBC3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była historia praw </a:t>
            </a:r>
            <a:r>
              <a:rPr lang="pl-PL" dirty="0" err="1"/>
              <a:t>dzieicka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FCBFDC-482D-4C16-B429-37AA4BD47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Idea </a:t>
            </a:r>
            <a:r>
              <a:rPr lang="pl-PL" b="1" dirty="0"/>
              <a:t>praw dziecka</a:t>
            </a:r>
            <a:r>
              <a:rPr lang="pl-PL" dirty="0"/>
              <a:t> nie jest nowa, ale też jej korzenie nie sięgają zbyt daleko. Choć z tego, że </a:t>
            </a:r>
            <a:r>
              <a:rPr lang="pl-PL" dirty="0">
                <a:hlinkClick r:id="rId2" tooltip="dziecko"/>
              </a:rPr>
              <a:t>dziecko</a:t>
            </a:r>
            <a:r>
              <a:rPr lang="pl-PL" dirty="0"/>
              <a:t> to nie mały dorosły, zdawano sobie sprawę już od wieków – o czym świadczą choćby rytuały inicjacji, wchodzenia w dorosłość, praktykowane w wielu kulturach – to jednak jeszcze w XVIII wieku panowało przekonanie, że dziecko to ledwie „materiał” na człowieka, i by wyrosło na pełnowartościową osobę, wymaga dyscypliny. Niekiedy tak surowej, że mało które dziecko w rodzinie dożywało kilkunastu lat.</a:t>
            </a:r>
          </a:p>
        </p:txBody>
      </p:sp>
    </p:spTree>
    <p:extLst>
      <p:ext uri="{BB962C8B-B14F-4D97-AF65-F5344CB8AC3E}">
        <p14:creationId xmlns:p14="http://schemas.microsoft.com/office/powerpoint/2010/main" val="2059051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9C845A-D4B8-46D7-A3D6-4FD9C968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legalizacji praw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E826E9-7C44-493F-B085-F34970055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latin typeface="Abadi" panose="020B0604020104020204" pitchFamily="34" charset="0"/>
              </a:rPr>
              <a:t>1924 rok - pierwszy zapis praw dziecka w Deklaracji Genewskiej. </a:t>
            </a:r>
          </a:p>
          <a:p>
            <a:br>
              <a:rPr lang="pl-PL" sz="3200" dirty="0"/>
            </a:br>
            <a:r>
              <a:rPr lang="pl-PL" sz="3200" dirty="0">
                <a:latin typeface="AR ESSENCE" panose="02000000000000000000" pitchFamily="2" charset="0"/>
              </a:rPr>
              <a:t>1989 rok - pierwszy pełny katalog praw zapisany w Konwencji o Prawach Dziecka przygotowanej przez ONZ.</a:t>
            </a:r>
          </a:p>
          <a:p>
            <a:br>
              <a:rPr lang="pl-PL" sz="3200" dirty="0">
                <a:latin typeface="AR ESSENCE" panose="02000000000000000000" pitchFamily="2" charset="0"/>
              </a:rPr>
            </a:br>
            <a:r>
              <a:rPr lang="pl-PL" sz="3200" dirty="0">
                <a:latin typeface="AR CENA" panose="02000000000000000000" pitchFamily="2" charset="0"/>
              </a:rPr>
              <a:t>1991 rok - w Polsce zaczęła obowiązywać Konwencja Praw Dziecka.</a:t>
            </a:r>
            <a:br>
              <a:rPr lang="pl-PL" sz="3200" dirty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93999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40CF7-55BB-4541-8AEE-9BF2F984B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Krótki film na temat praw dziecka</a:t>
            </a:r>
            <a:br>
              <a:rPr lang="pl-PL" b="1" dirty="0"/>
            </a:br>
            <a:endParaRPr lang="pl-PL" dirty="0"/>
          </a:p>
        </p:txBody>
      </p:sp>
      <p:pic>
        <p:nvPicPr>
          <p:cNvPr id="6" name="Multimedia online 5" title="Nie daj się 9 - film edukacyjny - nasze prawa">
            <a:hlinkClick r:id="" action="ppaction://media"/>
            <a:extLst>
              <a:ext uri="{FF2B5EF4-FFF2-40B4-BE49-F238E27FC236}">
                <a16:creationId xmlns:a16="http://schemas.microsoft.com/office/drawing/2014/main" id="{A9603314-CB82-4F41-9DA5-FB3C105682E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3752" y="1602832"/>
            <a:ext cx="9342522" cy="52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38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8FDF21-FE8C-4819-BB87-C5DC9BB6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konwencja praw dziecka?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18B98B-9DD1-4C0B-A6D6-7A738D9D3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To międzynarodowa </a:t>
            </a:r>
            <a:r>
              <a:rPr lang="pl-PL" sz="2400" dirty="0">
                <a:hlinkClick r:id="rId2" tooltip="Umowa międzynarodowa"/>
              </a:rPr>
              <a:t>konwencja</a:t>
            </a:r>
            <a:r>
              <a:rPr lang="pl-PL" sz="2400" dirty="0"/>
              <a:t> przyjęta przez </a:t>
            </a:r>
            <a:r>
              <a:rPr lang="pl-PL" sz="2400" dirty="0">
                <a:hlinkClick r:id="rId3" tooltip="Zgromadzenie Ogólne ONZ"/>
              </a:rPr>
              <a:t>Zgromadzenie Ogólne ONZ</a:t>
            </a:r>
            <a:r>
              <a:rPr lang="pl-PL" sz="2400" dirty="0"/>
              <a:t> 20 listopada 1989 r. Jest to dokument obowiązujący we wszystkich państwach świata z wyjątkiem </a:t>
            </a:r>
            <a:r>
              <a:rPr lang="pl-PL" sz="2400" dirty="0">
                <a:hlinkClick r:id="rId4" tooltip="Stany Zjednoczone"/>
              </a:rPr>
              <a:t>USA</a:t>
            </a:r>
            <a:r>
              <a:rPr lang="pl-PL" sz="2400" dirty="0"/>
              <a:t> - liczba </a:t>
            </a:r>
            <a:r>
              <a:rPr lang="pl-PL" sz="2400" dirty="0">
                <a:hlinkClick r:id="rId5" tooltip="Ratyfikacja"/>
              </a:rPr>
              <a:t>ratyfikacji</a:t>
            </a:r>
            <a:r>
              <a:rPr lang="pl-PL" sz="2400" dirty="0"/>
              <a:t> (listopad 2016) wynosi 196. W konwencji o prawach dziecka zostały spisane wszystkie </a:t>
            </a:r>
            <a:r>
              <a:rPr lang="pl-PL" sz="2400" dirty="0">
                <a:hlinkClick r:id="rId6" tooltip="Prawa dziecka"/>
              </a:rPr>
              <a:t>prawa dziecka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0105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79D5C-BF4F-40CF-AE94-2E4E24E8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konwencji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CB9493-DE42-407C-A9CA-1361D1269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dobra dziecka,</a:t>
            </a:r>
          </a:p>
          <a:p>
            <a:r>
              <a:rPr lang="pl-PL" dirty="0"/>
              <a:t>równości (wszystkie dzieci są równe wobec prawa bez względu na pochodzenie, płeć, narodowość, itd.),</a:t>
            </a:r>
          </a:p>
          <a:p>
            <a:r>
              <a:rPr lang="pl-PL" dirty="0"/>
              <a:t>poszanowania praw i odpowiedzialności obojga rodziców (państwo respektuje autonomię rodziny i ingeruje tylko w szczególnie uzasadnionych przypadkach według określonych procedur),</a:t>
            </a:r>
          </a:p>
          <a:p>
            <a:r>
              <a:rPr lang="pl-PL" dirty="0"/>
              <a:t>pomocy państwa (państwo zobowiązane jest do podejmowania wszelkich działań ustawodawczo-administracyjnych dla realizacji praw uznanych w konwencji).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3120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8D955D-6280-4F38-BFF6-DF4C4E7BF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Konwencja ustanawia status dziecka oparty na następujących założeniach: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8C97CD-5927-4B62-8192-081258D37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dziecko jest samodzielnym podmiotem, ale ze względu na swoją niedojrzałość psychiczną i fizyczną wymaga szczególnej opieki i ochrony prawnej,</a:t>
            </a:r>
          </a:p>
          <a:p>
            <a:r>
              <a:rPr lang="pl-PL" dirty="0"/>
              <a:t>dziecko jako istota ludzka wymaga poszanowania jego tożsamości, godności i prywatności,</a:t>
            </a:r>
          </a:p>
          <a:p>
            <a:r>
              <a:rPr lang="pl-PL" dirty="0"/>
              <a:t>rodzina jest najlepszym środowiskiem wychowania dziecka,</a:t>
            </a:r>
          </a:p>
          <a:p>
            <a:r>
              <a:rPr lang="pl-PL" dirty="0"/>
              <a:t>państwo ma wspierać rodzinę, a nie wyręczać ją w jej funkcjach.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081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03C264-05F0-46CB-9425-C267598F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są prawa dziecka?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2E6DC3-AB3D-4889-B8DB-6064DF531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przedmiot traktatów międzynarodowych, w szczególności Konwencji o prawach </a:t>
            </a:r>
            <a:r>
              <a:rPr lang="pl-PL" sz="2800" b="1" dirty="0"/>
              <a:t>dziecka</a:t>
            </a:r>
            <a:r>
              <a:rPr lang="pl-PL" sz="2800" dirty="0"/>
              <a:t> z 1989. W Polsce w 2000 utworzono urząd Rzecznika </a:t>
            </a:r>
            <a:r>
              <a:rPr lang="pl-PL" sz="2800" b="1" dirty="0"/>
              <a:t>Praw Dziecka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160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293E40-5F81-4ADA-AD16-2367DD2B3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są kategorie praw dziecka?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AD213C-EC6F-494E-8C8D-FF71D14DF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osobiste, umożliwiające rozwój dziecka. </a:t>
            </a:r>
          </a:p>
          <a:p>
            <a:r>
              <a:rPr lang="pl-PL" dirty="0"/>
              <a:t>polityczne lub publiczne, dzięki którym dziecko wyraża swoje poglądy i uczestniczy w życiu swojej grupy, społeczności, państwa</a:t>
            </a:r>
          </a:p>
          <a:p>
            <a:r>
              <a:rPr lang="pl-PL" dirty="0"/>
              <a:t>socjalne, które są obowiązkami państwa i dorosłych do stworzenia odpowiednich warunków do rozwoju umysłowego i fizycznego dziecka</a:t>
            </a:r>
          </a:p>
          <a:p>
            <a:r>
              <a:rPr lang="pl-PL" dirty="0"/>
              <a:t>ekonomiczne, umożliwiające dziecku przygotowywanie się do niezależności materialnej od innych.</a:t>
            </a:r>
          </a:p>
        </p:txBody>
      </p:sp>
    </p:spTree>
    <p:extLst>
      <p:ext uri="{BB962C8B-B14F-4D97-AF65-F5344CB8AC3E}">
        <p14:creationId xmlns:p14="http://schemas.microsoft.com/office/powerpoint/2010/main" val="215789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D972B-E5F3-4EDB-A0B7-1942FDFB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osobiste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82BC94-D351-4BCF-B270-6A3F82FDB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prawo do życia, prawo do tożsamości, prawo do wychowania w </a:t>
            </a:r>
            <a:r>
              <a:rPr lang="pl-PL" sz="3200" dirty="0">
                <a:hlinkClick r:id="rId2" tooltip="Rodzina (socjologia)"/>
              </a:rPr>
              <a:t>rodzinie</a:t>
            </a:r>
            <a:r>
              <a:rPr lang="pl-PL" sz="3200" dirty="0"/>
              <a:t> i do kontaktów z nią w przypadku rozłączenia, prawo do </a:t>
            </a:r>
            <a:r>
              <a:rPr lang="pl-PL" sz="3200" dirty="0">
                <a:hlinkClick r:id="rId3" tooltip="Adopcja"/>
              </a:rPr>
              <a:t>adopcji</a:t>
            </a:r>
            <a:r>
              <a:rPr lang="pl-PL" sz="3200" dirty="0"/>
              <a:t>, prawo do wyrażania własnych poglądów, prawo do informacji, prawo do rozwoju obejmujące prawo do </a:t>
            </a:r>
            <a:r>
              <a:rPr lang="pl-PL" sz="3200" dirty="0">
                <a:hlinkClick r:id="rId4" tooltip="Oświata"/>
              </a:rPr>
              <a:t>oświaty</a:t>
            </a:r>
            <a:r>
              <a:rPr lang="pl-PL" sz="3200" dirty="0"/>
              <a:t>, nauki, dostępu do </a:t>
            </a:r>
            <a:r>
              <a:rPr lang="pl-PL" sz="3200" dirty="0">
                <a:hlinkClick r:id="rId5" tooltip="Kultura"/>
              </a:rPr>
              <a:t>kultury</a:t>
            </a:r>
            <a:r>
              <a:rPr lang="pl-PL" sz="3200" dirty="0"/>
              <a:t> i </a:t>
            </a:r>
            <a:r>
              <a:rPr lang="pl-PL" sz="3200" dirty="0">
                <a:hlinkClick r:id="rId6" tooltip="Rozrywka"/>
              </a:rPr>
              <a:t>rozrywki</a:t>
            </a:r>
            <a:r>
              <a:rPr lang="pl-PL" sz="3200" dirty="0"/>
              <a:t> i własnego zdania oraz prawo do ochrony przed poniżającym traktowaniem (prawo do </a:t>
            </a:r>
            <a:r>
              <a:rPr lang="pl-PL" sz="3200" dirty="0">
                <a:hlinkClick r:id="rId7" tooltip="Nietykalność osobista (strona nie istnieje)"/>
              </a:rPr>
              <a:t>nietykalności osobistej</a:t>
            </a:r>
            <a:r>
              <a:rPr lang="pl-PL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217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6977C8-ECB9-4014-AD8A-B31893C3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polityczne lub publiczne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0D7607-3678-486C-B05B-1F86F66AB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prawo do posiadania </a:t>
            </a:r>
            <a:r>
              <a:rPr lang="pl-PL" sz="3200" dirty="0">
                <a:hlinkClick r:id="rId2" tooltip="Obywatelstwo"/>
              </a:rPr>
              <a:t>obywatelstwa</a:t>
            </a:r>
            <a:r>
              <a:rPr lang="pl-PL" sz="3200" dirty="0"/>
              <a:t>, prawo do wyrażania własnych poglądów, swobody wyznania, prawo do uczestniczenia w stowarzyszeniach</a:t>
            </a:r>
          </a:p>
        </p:txBody>
      </p:sp>
    </p:spTree>
    <p:extLst>
      <p:ext uri="{BB962C8B-B14F-4D97-AF65-F5344CB8AC3E}">
        <p14:creationId xmlns:p14="http://schemas.microsoft.com/office/powerpoint/2010/main" val="393177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8E517B-02B6-4DE7-997D-72C78D43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socjalne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ED17B9-1AF9-4C30-AAFE-7329E410D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prawo do godnych warunków życia i odpowiedniego poziomu życia, prawo do </a:t>
            </a:r>
            <a:r>
              <a:rPr lang="pl-PL" sz="3200" dirty="0">
                <a:hlinkClick r:id="rId2" tooltip="Opieka zdrowotna"/>
              </a:rPr>
              <a:t>opieki zdrowotnej</a:t>
            </a:r>
            <a:r>
              <a:rPr lang="pl-PL" sz="3200" dirty="0"/>
              <a:t>, prawo do </a:t>
            </a:r>
            <a:r>
              <a:rPr lang="pl-PL" sz="3200" dirty="0">
                <a:hlinkClick r:id="rId3" tooltip="Odpoczynek"/>
              </a:rPr>
              <a:t>odpoczynku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29089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AC3E7B-03D4-4FBD-BB73-2D6A63E3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ekonomiczne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831108-3448-4EA7-B4D2-853601A3D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Najważniejszym jest prawo do nauki; ponadto ochrona prawa pracy podejmowanej, czy to w ramach obowiązku nauki czy wakacyjnego zarobku.</a:t>
            </a:r>
          </a:p>
        </p:txBody>
      </p:sp>
    </p:spTree>
    <p:extLst>
      <p:ext uri="{BB962C8B-B14F-4D97-AF65-F5344CB8AC3E}">
        <p14:creationId xmlns:p14="http://schemas.microsoft.com/office/powerpoint/2010/main" val="259131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7863E7-A1E2-4DF9-BAE5-ACEAD9289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Prawa cywilne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B7F805-203D-46CF-876E-9B2FCB0B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prawo do życia i rozwoju,</a:t>
            </a:r>
          </a:p>
          <a:p>
            <a:r>
              <a:rPr lang="pl-PL" dirty="0"/>
              <a:t>prawo do tożsamości (</a:t>
            </a:r>
            <a:r>
              <a:rPr lang="pl-PL" dirty="0">
                <a:hlinkClick r:id="rId2" tooltip="Nazwisko"/>
              </a:rPr>
              <a:t>nazwisko</a:t>
            </a:r>
            <a:r>
              <a:rPr lang="pl-PL" dirty="0"/>
              <a:t>, </a:t>
            </a:r>
            <a:r>
              <a:rPr lang="pl-PL" dirty="0">
                <a:hlinkClick r:id="rId3" tooltip="Imię"/>
              </a:rPr>
              <a:t>imię</a:t>
            </a:r>
            <a:r>
              <a:rPr lang="pl-PL" dirty="0"/>
              <a:t>, </a:t>
            </a:r>
            <a:r>
              <a:rPr lang="pl-PL" dirty="0">
                <a:hlinkClick r:id="rId4" tooltip="Obywatelstwo"/>
              </a:rPr>
              <a:t>obywatelstwo</a:t>
            </a:r>
            <a:r>
              <a:rPr lang="pl-PL" dirty="0"/>
              <a:t>, wiedza o własnym </a:t>
            </a:r>
            <a:r>
              <a:rPr lang="pl-PL" dirty="0">
                <a:hlinkClick r:id="rId5" tooltip="Pochodzenie dziecka"/>
              </a:rPr>
              <a:t>pochodzeniu</a:t>
            </a:r>
            <a:r>
              <a:rPr lang="pl-PL" dirty="0"/>
              <a:t>),</a:t>
            </a:r>
          </a:p>
          <a:p>
            <a:r>
              <a:rPr lang="pl-PL" dirty="0"/>
              <a:t>prawo do </a:t>
            </a:r>
            <a:r>
              <a:rPr lang="pl-PL" dirty="0">
                <a:hlinkClick r:id="rId6" tooltip="Wolność"/>
              </a:rPr>
              <a:t>wolności</a:t>
            </a:r>
            <a:r>
              <a:rPr lang="pl-PL" dirty="0"/>
              <a:t>, </a:t>
            </a:r>
            <a:r>
              <a:rPr lang="pl-PL" dirty="0">
                <a:hlinkClick r:id="rId7" tooltip="Godność człowieka"/>
              </a:rPr>
              <a:t>godności</a:t>
            </a:r>
            <a:r>
              <a:rPr lang="pl-PL" dirty="0"/>
              <a:t>, szacunku, </a:t>
            </a:r>
            <a:r>
              <a:rPr lang="pl-PL" dirty="0">
                <a:hlinkClick r:id="rId8" tooltip="Naruszenie nietykalności cielesnej"/>
              </a:rPr>
              <a:t>nietykalności osobistej</a:t>
            </a:r>
            <a:r>
              <a:rPr lang="pl-PL" dirty="0"/>
              <a:t>,</a:t>
            </a:r>
          </a:p>
          <a:p>
            <a:r>
              <a:rPr lang="pl-PL" dirty="0"/>
              <a:t>prawo do swobody myśli, sumienia i wyznania,</a:t>
            </a:r>
          </a:p>
          <a:p>
            <a:r>
              <a:rPr lang="pl-PL" dirty="0"/>
              <a:t>prawo do wyrażania własnych poglądów i występowania w sprawach dziecka dotyczących, w </a:t>
            </a:r>
            <a:r>
              <a:rPr lang="pl-PL" dirty="0">
                <a:hlinkClick r:id="rId9" tooltip="Postępowanie administracyjne"/>
              </a:rPr>
              <a:t>postępowaniu administracyjnym</a:t>
            </a:r>
            <a:r>
              <a:rPr lang="pl-PL" dirty="0"/>
              <a:t> i </a:t>
            </a:r>
            <a:r>
              <a:rPr lang="pl-PL" dirty="0">
                <a:hlinkClick r:id="rId10" tooltip="Postępowanie sądowe"/>
              </a:rPr>
              <a:t>sądowym</a:t>
            </a:r>
            <a:r>
              <a:rPr lang="pl-PL" dirty="0"/>
              <a:t>,</a:t>
            </a:r>
          </a:p>
          <a:p>
            <a:r>
              <a:rPr lang="pl-PL" dirty="0"/>
              <a:t>prawo do wychowywania w </a:t>
            </a:r>
            <a:r>
              <a:rPr lang="pl-PL" dirty="0">
                <a:hlinkClick r:id="rId11" tooltip="Rodzina (socjologia)"/>
              </a:rPr>
              <a:t>rodzinie</a:t>
            </a:r>
            <a:r>
              <a:rPr lang="pl-PL" dirty="0"/>
              <a:t> i kontaktów z </a:t>
            </a:r>
            <a:r>
              <a:rPr lang="pl-PL" dirty="0">
                <a:hlinkClick r:id="rId12" tooltip="Rodzice"/>
              </a:rPr>
              <a:t>rodzicami</a:t>
            </a:r>
            <a:r>
              <a:rPr lang="pl-PL" dirty="0"/>
              <a:t> w przypadku rozłączenia z nimi,</a:t>
            </a:r>
          </a:p>
          <a:p>
            <a:r>
              <a:rPr lang="pl-PL" dirty="0"/>
              <a:t>prawo do wolności od </a:t>
            </a:r>
            <a:r>
              <a:rPr lang="pl-PL" dirty="0">
                <a:hlinkClick r:id="rId13" tooltip="Przemoc"/>
              </a:rPr>
              <a:t>przemocy fizycznej lub psychicznej</a:t>
            </a:r>
            <a:r>
              <a:rPr lang="pl-PL" dirty="0"/>
              <a:t>,</a:t>
            </a:r>
          </a:p>
          <a:p>
            <a:r>
              <a:rPr lang="pl-PL" dirty="0"/>
              <a:t>prawo nierekrutowania do wojska poniżej 15. roku życia.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74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71F7F7-CE53-4839-B450-70192EC8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Prawa socjalne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3ECBEA-17B8-4D72-AF27-69357237C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prawo do odpowiedniego standardu życia,</a:t>
            </a:r>
          </a:p>
          <a:p>
            <a:r>
              <a:rPr lang="pl-PL" sz="2800" dirty="0"/>
              <a:t>prawo do ochrony zdrowia,</a:t>
            </a:r>
          </a:p>
          <a:p>
            <a:r>
              <a:rPr lang="pl-PL" sz="2800" dirty="0"/>
              <a:t>prawo do zabezpieczenia socjalnego,</a:t>
            </a:r>
          </a:p>
          <a:p>
            <a:r>
              <a:rPr lang="pl-PL" sz="2800" dirty="0"/>
              <a:t>prawo do wypoczynku i czasu wolnego.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2652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drewna]]</Template>
  <TotalTime>38</TotalTime>
  <Words>773</Words>
  <Application>Microsoft Office PowerPoint</Application>
  <PresentationFormat>Panoramiczny</PresentationFormat>
  <Paragraphs>60</Paragraphs>
  <Slides>18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6" baseType="lpstr">
      <vt:lpstr>Abadi</vt:lpstr>
      <vt:lpstr>AR CENA</vt:lpstr>
      <vt:lpstr>AR ESSENCE</vt:lpstr>
      <vt:lpstr>Harlow Solid Italic</vt:lpstr>
      <vt:lpstr>Rockwell</vt:lpstr>
      <vt:lpstr>Rockwell Condensed</vt:lpstr>
      <vt:lpstr>Wingdings</vt:lpstr>
      <vt:lpstr>Drewniana czcionka</vt:lpstr>
      <vt:lpstr>Prawa dziecka</vt:lpstr>
      <vt:lpstr>Co to są prawa dziecka?</vt:lpstr>
      <vt:lpstr>Jakie są kategorie praw dziecka?</vt:lpstr>
      <vt:lpstr>Prawa osobiste</vt:lpstr>
      <vt:lpstr>Prawa polityczne lub publiczne </vt:lpstr>
      <vt:lpstr>Prawa socjalne</vt:lpstr>
      <vt:lpstr>Prawa ekonomiczne </vt:lpstr>
      <vt:lpstr>Prawa cywilne</vt:lpstr>
      <vt:lpstr>Prawa socjalne </vt:lpstr>
      <vt:lpstr>Prawa kulturalne </vt:lpstr>
      <vt:lpstr>Prawa polityczne </vt:lpstr>
      <vt:lpstr>Jak narodziły się prawa dziecka?</vt:lpstr>
      <vt:lpstr>Jaka była historia praw dzieicka?</vt:lpstr>
      <vt:lpstr>Historia legalizacji praw dziecka</vt:lpstr>
      <vt:lpstr>Krótki film na temat praw dziecka </vt:lpstr>
      <vt:lpstr>Co to konwencja praw dziecka?</vt:lpstr>
      <vt:lpstr>Treść konwencji</vt:lpstr>
      <vt:lpstr>Konwencja ustanawia status dziecka oparty na następujących założeniach: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dziecka</dc:title>
  <dc:creator>maciek PL</dc:creator>
  <cp:lastModifiedBy>maciek PL</cp:lastModifiedBy>
  <cp:revision>5</cp:revision>
  <dcterms:created xsi:type="dcterms:W3CDTF">2019-10-27T16:26:40Z</dcterms:created>
  <dcterms:modified xsi:type="dcterms:W3CDTF">2019-10-27T17:06:01Z</dcterms:modified>
</cp:coreProperties>
</file>